
<file path=[Content_Types].xml><?xml version="1.0" encoding="utf-8"?>
<Types xmlns="http://schemas.openxmlformats.org/package/2006/content-types">
  <Default Extension="xml" ContentType="application/xml"/>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30"/>
  </p:handoutMasterIdLst>
  <p:sldIdLst>
    <p:sldId id="257" r:id="rId4"/>
    <p:sldId id="335" r:id="rId6"/>
    <p:sldId id="325" r:id="rId7"/>
    <p:sldId id="1769" r:id="rId8"/>
    <p:sldId id="1770" r:id="rId9"/>
    <p:sldId id="1733" r:id="rId10"/>
    <p:sldId id="1749" r:id="rId11"/>
    <p:sldId id="1745" r:id="rId12"/>
    <p:sldId id="1771" r:id="rId13"/>
    <p:sldId id="1731" r:id="rId14"/>
    <p:sldId id="1750" r:id="rId15"/>
    <p:sldId id="1751" r:id="rId16"/>
    <p:sldId id="1763" r:id="rId17"/>
    <p:sldId id="1764" r:id="rId18"/>
    <p:sldId id="1765" r:id="rId19"/>
    <p:sldId id="1752" r:id="rId20"/>
    <p:sldId id="1734" r:id="rId21"/>
    <p:sldId id="1748" r:id="rId22"/>
    <p:sldId id="1766" r:id="rId23"/>
    <p:sldId id="1774" r:id="rId24"/>
    <p:sldId id="1776" r:id="rId25"/>
    <p:sldId id="1735" r:id="rId26"/>
    <p:sldId id="1753" r:id="rId27"/>
    <p:sldId id="1775" r:id="rId28"/>
    <p:sldId id="259" r:id="rId29"/>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257"/>
            <p14:sldId id="335"/>
          </p14:sldIdLst>
        </p14:section>
        <p14:section name="目录页" id="{10C16BEA-90EF-4729-AE80-0252616CC2A1}">
          <p14:sldIdLst>
            <p14:sldId id="325"/>
          </p14:sldIdLst>
        </p14:section>
        <p14:section name="内容页：文字" id="{B3984335-0DB6-49D0-A758-292DC6B6BCBE}">
          <p14:sldIdLst>
            <p14:sldId id="1769"/>
            <p14:sldId id="1770"/>
            <p14:sldId id="1749"/>
            <p14:sldId id="1745"/>
            <p14:sldId id="1771"/>
            <p14:sldId id="1750"/>
            <p14:sldId id="1751"/>
            <p14:sldId id="1763"/>
            <p14:sldId id="1764"/>
            <p14:sldId id="1765"/>
            <p14:sldId id="1752"/>
            <p14:sldId id="1734"/>
            <p14:sldId id="1748"/>
            <p14:sldId id="1766"/>
            <p14:sldId id="1774"/>
            <p14:sldId id="1776"/>
            <p14:sldId id="1735"/>
            <p14:sldId id="1753"/>
            <p14:sldId id="1775"/>
            <p14:sldId id="1733"/>
            <p14:sldId id="1731"/>
          </p14:sldIdLst>
        </p14:section>
        <p14:section name="致谢页" id="{B18E2F67-5E9E-476C-8FFF-25BA533B9A02}">
          <p14:sldIdLst>
            <p14:sldId id="25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88182" autoAdjust="0"/>
  </p:normalViewPr>
  <p:slideViewPr>
    <p:cSldViewPr snapToGrid="0" showGuides="1">
      <p:cViewPr>
        <p:scale>
          <a:sx n="66" d="100"/>
          <a:sy n="66" d="100"/>
        </p:scale>
        <p:origin x="1358" y="38"/>
      </p:cViewPr>
      <p:guideLst>
        <p:guide orient="horz" pos="722"/>
        <p:guide pos="3305"/>
        <p:guide orient="horz" pos="3591"/>
      </p:guideLst>
    </p:cSldViewPr>
  </p:slideViewPr>
  <p:notesTextViewPr>
    <p:cViewPr>
      <p:scale>
        <a:sx n="1" d="1"/>
        <a:sy n="1" d="1"/>
      </p:scale>
      <p:origin x="0" y="0"/>
    </p:cViewPr>
  </p:notesText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3.xml"/><Relationship Id="rId36" Type="http://schemas.openxmlformats.org/officeDocument/2006/relationships/customXml" Target="../customXml/item1.xml"/><Relationship Id="rId35" Type="http://schemas.openxmlformats.org/officeDocument/2006/relationships/customXmlProps" Target="../customXml/itemProps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a:t>、这里</a:t>
            </a:r>
            <a:r>
              <a:rPr lang="zh-CN" altLang="en-US" dirty="0"/>
              <a:t>是</a:t>
            </a:r>
            <a:r>
              <a:rPr lang="en-US" altLang="zh-CN" dirty="0"/>
              <a:t>1#</a:t>
            </a:r>
            <a:r>
              <a:rPr lang="zh-CN" altLang="en-US" dirty="0"/>
              <a:t>封面；</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2#</a:t>
            </a:r>
            <a:r>
              <a:rPr lang="zh-CN" altLang="en-US" dirty="0"/>
              <a:t>目录页</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、这里是一段式文字页</a:t>
            </a:r>
            <a:endParaRPr lang="zh-CN" altLang="en-US" dirty="0"/>
          </a:p>
          <a:p>
            <a:r>
              <a:rPr lang="en-US" altLang="zh-CN" dirty="0"/>
              <a:t>2</a:t>
            </a:r>
            <a:r>
              <a:rPr lang="zh-CN" altLang="en-US" dirty="0"/>
              <a:t>、文本框可自由填入内容，如文字过多，会自动缩排</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74" name="矩形 73"/>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GRADUATION REPORT TEMPLE FOR ZHEJIANG UNIVERSITY</a:t>
            </a:r>
            <a:endParaRPr lang="en-US" altLang="zh-CN" sz="1000" b="1" kern="1200" dirty="0">
              <a:solidFill>
                <a:schemeClr val="bg1">
                  <a:lumMod val="95000"/>
                </a:schemeClr>
              </a:solidFill>
              <a:effectLst/>
              <a:latin typeface="+mn-lt"/>
              <a:ea typeface="+mn-ea"/>
              <a:cs typeface="+mn-cs"/>
            </a:endParaRPr>
          </a:p>
        </p:txBody>
      </p:sp>
      <p:sp>
        <p:nvSpPr>
          <p:cNvPr id="78" name="文本占位符 77"/>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5" name="文本占位符 63"/>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p:cNvSpPr txBox="1"/>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sp>
        <p:nvSpPr>
          <p:cNvPr id="10" name="文本占位符 9"/>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endParaRPr lang="zh-CN" altLang="en-US" dirty="0"/>
          </a:p>
        </p:txBody>
      </p:sp>
      <p:sp>
        <p:nvSpPr>
          <p:cNvPr id="13" name="文本占位符 12"/>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endParaRPr lang="zh-CN" alt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4476" y="1047750"/>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7" name="文本占位符 77"/>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8" name="文本占位符 77"/>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fld>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fld>
            <a:endParaRPr lang="zh-CN" altLang="en-US"/>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sp>
        <p:nvSpPr>
          <p:cNvPr id="72" name="文本框 71"/>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endPar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endParaRPr>
          </a:p>
        </p:txBody>
      </p:sp>
      <p:sp>
        <p:nvSpPr>
          <p:cNvPr id="73" name="文本框 72"/>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endPar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endParaRPr>
          </a:p>
        </p:txBody>
      </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1922" y="1044653"/>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 name="文本框 6"/>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endPar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endParaRPr>
          </a:p>
        </p:txBody>
      </p:sp>
      <p:sp>
        <p:nvSpPr>
          <p:cNvPr id="156" name="文本框 155"/>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endPar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23.wmf"/><Relationship Id="rId7" Type="http://schemas.openxmlformats.org/officeDocument/2006/relationships/oleObject" Target="../embeddings/oleObject2.bin"/><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1.bin"/><Relationship Id="rId3" Type="http://schemas.openxmlformats.org/officeDocument/2006/relationships/image" Target="../media/image20.png"/><Relationship Id="rId2" Type="http://schemas.openxmlformats.org/officeDocument/2006/relationships/image" Target="../media/image19.png"/><Relationship Id="rId13" Type="http://schemas.openxmlformats.org/officeDocument/2006/relationships/notesSlide" Target="../notesSlides/notesSlide10.xml"/><Relationship Id="rId12" Type="http://schemas.openxmlformats.org/officeDocument/2006/relationships/vmlDrawing" Target="../drawings/vmlDrawing1.vml"/><Relationship Id="rId11" Type="http://schemas.openxmlformats.org/officeDocument/2006/relationships/slideLayout" Target="../slideLayouts/slideLayout6.xml"/><Relationship Id="rId10" Type="http://schemas.openxmlformats.org/officeDocument/2006/relationships/image" Target="../media/image24.wmf"/><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7999"/>
          </a:xfrm>
        </p:spPr>
      </p:pic>
      <p:sp>
        <p:nvSpPr>
          <p:cNvPr id="24" name="任意多边形: 形状 23"/>
          <p:cNvSpPr/>
          <p:nvPr/>
        </p:nvSpPr>
        <p:spPr>
          <a:xfrm>
            <a:off x="-1016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25" name="矩形 24"/>
          <p:cNvSpPr/>
          <p:nvPr/>
        </p:nvSpPr>
        <p:spPr>
          <a:xfrm>
            <a:off x="2472519" y="5633134"/>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GRADUATION REPORT TEMPLE FOR ZHEJIANG UNIVERSITY</a:t>
            </a:r>
            <a:endParaRPr lang="en-US" altLang="zh-CN" sz="1000" b="1" kern="1200" dirty="0">
              <a:solidFill>
                <a:schemeClr val="bg1">
                  <a:lumMod val="95000"/>
                </a:schemeClr>
              </a:solidFill>
              <a:effectLst/>
              <a:latin typeface="+mn-lt"/>
              <a:ea typeface="+mn-ea"/>
              <a:cs typeface="+mn-cs"/>
            </a:endParaRPr>
          </a:p>
        </p:txBody>
      </p:sp>
      <p:grpSp>
        <p:nvGrpSpPr>
          <p:cNvPr id="26" name="Group 74"/>
          <p:cNvGrpSpPr>
            <a:grpSpLocks noChangeAspect="1"/>
          </p:cNvGrpSpPr>
          <p:nvPr/>
        </p:nvGrpSpPr>
        <p:grpSpPr bwMode="auto">
          <a:xfrm>
            <a:off x="5159308" y="4066426"/>
            <a:ext cx="1873384" cy="521122"/>
            <a:chOff x="954" y="660"/>
            <a:chExt cx="1269" cy="353"/>
          </a:xfrm>
          <a:solidFill>
            <a:schemeClr val="bg1"/>
          </a:solidFill>
        </p:grpSpPr>
        <p:sp>
          <p:nvSpPr>
            <p:cNvPr id="2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3" name="文本占位符 2"/>
          <p:cNvSpPr>
            <a:spLocks noGrp="1"/>
          </p:cNvSpPr>
          <p:nvPr>
            <p:ph type="body" sz="quarter" idx="11"/>
          </p:nvPr>
        </p:nvSpPr>
        <p:spPr>
          <a:xfrm>
            <a:off x="2218800" y="4791736"/>
            <a:ext cx="7754400" cy="721821"/>
          </a:xfrm>
        </p:spPr>
        <p:txBody>
          <a:bodyPr/>
          <a:lstStyle/>
          <a:p>
            <a:r>
              <a:rPr lang="zh-CN" altLang="en-US" dirty="0"/>
              <a:t>计算摄影学</a:t>
            </a:r>
            <a:r>
              <a:rPr lang="en-US" altLang="zh-CN" dirty="0"/>
              <a:t>—</a:t>
            </a:r>
            <a:r>
              <a:rPr lang="zh-CN" altLang="en-US" dirty="0"/>
              <a:t>课程项目展示</a:t>
            </a:r>
            <a:endParaRPr lang="zh-CN" altLang="en-US" dirty="0"/>
          </a:p>
        </p:txBody>
      </p:sp>
      <p:sp>
        <p:nvSpPr>
          <p:cNvPr id="94" name="矩形: 圆角 93"/>
          <p:cNvSpPr/>
          <p:nvPr/>
        </p:nvSpPr>
        <p:spPr>
          <a:xfrm>
            <a:off x="4364990" y="6253480"/>
            <a:ext cx="3498850"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95" name="文本占位符 11"/>
          <p:cNvSpPr txBox="1"/>
          <p:nvPr/>
        </p:nvSpPr>
        <p:spPr>
          <a:xfrm>
            <a:off x="4565015" y="6257290"/>
            <a:ext cx="3134360" cy="386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2022</a:t>
            </a:r>
            <a:r>
              <a:rPr lang="zh-CN" altLang="en-US" dirty="0">
                <a:solidFill>
                  <a:schemeClr val="bg1"/>
                </a:solidFill>
              </a:rPr>
              <a:t>年</a:t>
            </a:r>
            <a:r>
              <a:rPr lang="en-US" altLang="zh-CN" dirty="0">
                <a:solidFill>
                  <a:schemeClr val="bg1"/>
                </a:solidFill>
              </a:rPr>
              <a:t>6</a:t>
            </a:r>
            <a:r>
              <a:rPr lang="zh-CN" altLang="en-US" dirty="0">
                <a:solidFill>
                  <a:schemeClr val="bg1"/>
                </a:solidFill>
              </a:rPr>
              <a:t>月</a:t>
            </a:r>
            <a:r>
              <a:rPr lang="en-US" altLang="zh-CN" dirty="0">
                <a:solidFill>
                  <a:schemeClr val="bg1"/>
                </a:solidFill>
              </a:rPr>
              <a:t>8</a:t>
            </a:r>
            <a:r>
              <a:rPr lang="zh-CN" altLang="en-US" dirty="0">
                <a:solidFill>
                  <a:schemeClr val="bg1"/>
                </a:solidFill>
              </a:rPr>
              <a:t>日</a:t>
            </a:r>
            <a:endParaRPr lang="zh-CN" alt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文本占位符 3"/>
          <p:cNvSpPr>
            <a:spLocks noGrp="1"/>
          </p:cNvSpPr>
          <p:nvPr/>
        </p:nvSpPr>
        <p:spPr>
          <a:xfrm>
            <a:off x="932180" y="576580"/>
            <a:ext cx="7123430" cy="1121410"/>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7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800" dirty="0"/>
              <a:t>Part2 </a:t>
            </a:r>
            <a:r>
              <a:rPr lang="zh-CN" altLang="en-US" sz="4800" dirty="0"/>
              <a:t>多视图采样点融合</a:t>
            </a:r>
            <a:r>
              <a:rPr lang="en-US" altLang="zh-CN" sz="4800" dirty="0"/>
              <a:t> </a:t>
            </a:r>
            <a:endParaRPr lang="en-US" altLang="zh-CN" sz="4800" dirty="0"/>
          </a:p>
        </p:txBody>
      </p:sp>
      <p:pic>
        <p:nvPicPr>
          <p:cNvPr id="105" name="图片 104"/>
          <p:cNvPicPr/>
          <p:nvPr/>
        </p:nvPicPr>
        <p:blipFill>
          <a:blip r:embed="rId1"/>
          <a:stretch>
            <a:fillRect/>
          </a:stretch>
        </p:blipFill>
        <p:spPr>
          <a:xfrm>
            <a:off x="1374140" y="3241675"/>
            <a:ext cx="8851900" cy="3376295"/>
          </a:xfrm>
          <a:prstGeom prst="rect">
            <a:avLst/>
          </a:prstGeom>
          <a:noFill/>
          <a:ln w="9525">
            <a:noFill/>
          </a:ln>
        </p:spPr>
      </p:pic>
      <p:sp>
        <p:nvSpPr>
          <p:cNvPr id="3" name="文本框 2"/>
          <p:cNvSpPr txBox="1"/>
          <p:nvPr/>
        </p:nvSpPr>
        <p:spPr>
          <a:xfrm>
            <a:off x="1038225" y="1586865"/>
            <a:ext cx="9361805" cy="1570355"/>
          </a:xfrm>
          <a:prstGeom prst="rect">
            <a:avLst/>
          </a:prstGeom>
          <a:noFill/>
        </p:spPr>
        <p:txBody>
          <a:bodyPr wrap="square" lIns="0" tIns="0" rIns="0" bIns="0" rtlCol="0" anchor="ctr">
            <a:normAutofit/>
          </a:bodyPr>
          <a:p>
            <a:pPr algn="l">
              <a:lnSpc>
                <a:spcPct val="125000"/>
              </a:lnSpc>
              <a:spcAft>
                <a:spcPts val="500"/>
              </a:spcAft>
            </a:pPr>
            <a:r>
              <a:rPr lang="zh-CN" altLang="en-US" dirty="0"/>
              <a:t>对得到的所有采样点，我们都计算一个对应的置信度信息，该置信度通过计算当前采样点的深度是否为其深度邻域内的最优深度来衡量的。</a:t>
            </a:r>
            <a:endParaRPr lang="zh-CN" altLang="en-US" dirty="0"/>
          </a:p>
          <a:p>
            <a:pPr algn="l">
              <a:lnSpc>
                <a:spcPct val="125000"/>
              </a:lnSpc>
              <a:spcAft>
                <a:spcPts val="500"/>
              </a:spcAft>
            </a:pPr>
            <a:r>
              <a:rPr lang="zh-CN" altLang="en-US" dirty="0"/>
              <a:t>利用置信度剔除掉错误的采样点，并按置信度由大到小的次序来进行多帧三维采样点的融合并剔除多帧之间重复冗余的三维点，从而获得整体场景的三维点云。</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4" name="ECB019B1-382A-4266-B25C-5B523AA43C14-1" descr="wpp"/>
          <p:cNvPicPr>
            <a:picLocks noChangeAspect="1"/>
          </p:cNvPicPr>
          <p:nvPr/>
        </p:nvPicPr>
        <p:blipFill>
          <a:blip r:embed="rId1"/>
          <a:stretch>
            <a:fillRect/>
          </a:stretch>
        </p:blipFill>
        <p:spPr>
          <a:xfrm>
            <a:off x="801370" y="901065"/>
            <a:ext cx="10490200" cy="1727200"/>
          </a:xfrm>
          <a:prstGeom prst="rect">
            <a:avLst/>
          </a:prstGeom>
        </p:spPr>
      </p:pic>
      <p:sp>
        <p:nvSpPr>
          <p:cNvPr id="6" name="文本框 5"/>
          <p:cNvSpPr txBox="1"/>
          <p:nvPr/>
        </p:nvSpPr>
        <p:spPr>
          <a:xfrm>
            <a:off x="1470660" y="2628265"/>
            <a:ext cx="9787890" cy="3467100"/>
          </a:xfrm>
          <a:prstGeom prst="rect">
            <a:avLst/>
          </a:prstGeom>
          <a:noFill/>
        </p:spPr>
        <p:txBody>
          <a:bodyPr wrap="square" lIns="0" tIns="0" rIns="0" bIns="0" rtlCol="0" anchor="ctr"/>
          <a:p>
            <a:pPr algn="l">
              <a:lnSpc>
                <a:spcPct val="100000"/>
              </a:lnSpc>
              <a:spcAft>
                <a:spcPts val="500"/>
              </a:spcAft>
            </a:pPr>
            <a:r>
              <a:rPr lang="zh-CN" altLang="en-US" sz="2000"/>
              <a:t>坐标投影：根据像素坐标、深度值，以及相机内外参计算世界坐标系下的位置。</a:t>
            </a:r>
            <a:endParaRPr lang="zh-CN" altLang="en-US" sz="2000"/>
          </a:p>
          <a:p>
            <a:pPr algn="l">
              <a:lnSpc>
                <a:spcPct val="100000"/>
              </a:lnSpc>
              <a:spcAft>
                <a:spcPts val="500"/>
              </a:spcAft>
            </a:pPr>
            <a:endParaRPr lang="zh-CN" altLang="en-US" sz="2000"/>
          </a:p>
          <a:p>
            <a:pPr algn="l">
              <a:lnSpc>
                <a:spcPct val="100000"/>
              </a:lnSpc>
              <a:spcAft>
                <a:spcPts val="500"/>
              </a:spcAft>
            </a:pPr>
            <a:r>
              <a:rPr lang="zh-CN" altLang="en-US" sz="2000"/>
              <a:t>去除误差点：根据某一帧中像素在空间中的三维点投影在其他帧上的深度误差剔除误差点。</a:t>
            </a:r>
            <a:endParaRPr lang="zh-CN" altLang="en-US" sz="2000"/>
          </a:p>
          <a:p>
            <a:pPr algn="l">
              <a:lnSpc>
                <a:spcPct val="100000"/>
              </a:lnSpc>
              <a:spcAft>
                <a:spcPts val="500"/>
              </a:spcAft>
            </a:pPr>
            <a:endParaRPr lang="zh-CN" altLang="en-US" sz="2000"/>
          </a:p>
          <a:p>
            <a:pPr algn="l">
              <a:lnSpc>
                <a:spcPct val="100000"/>
              </a:lnSpc>
              <a:spcAft>
                <a:spcPts val="500"/>
              </a:spcAft>
            </a:pPr>
            <a:r>
              <a:rPr lang="zh-CN" altLang="en-US" sz="2000"/>
              <a:t>置信度筛选：取深度邻域内多个深度，根据相应公式计算置信度，利用置信度剔除掉错误的采样点。</a:t>
            </a:r>
            <a:endParaRPr lang="zh-CN" altLang="en-US" sz="2000"/>
          </a:p>
          <a:p>
            <a:pPr algn="l">
              <a:lnSpc>
                <a:spcPct val="100000"/>
              </a:lnSpc>
              <a:spcAft>
                <a:spcPts val="500"/>
              </a:spcAft>
            </a:pPr>
            <a:endParaRPr lang="zh-CN" altLang="en-US" sz="2000"/>
          </a:p>
          <a:p>
            <a:pPr algn="l">
              <a:lnSpc>
                <a:spcPct val="100000"/>
              </a:lnSpc>
              <a:spcAft>
                <a:spcPts val="500"/>
              </a:spcAft>
            </a:pPr>
            <a:r>
              <a:rPr lang="zh-CN" altLang="en-US" sz="2000"/>
              <a:t>去除重复点：利用哈希表，去除位置相同的点，重复点处取置信度较大的点。</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5647690" y="109855"/>
            <a:ext cx="153035" cy="209550"/>
          </a:xfrm>
          <a:prstGeom prst="rect">
            <a:avLst/>
          </a:prstGeom>
          <a:noFill/>
        </p:spPr>
        <p:txBody>
          <a:bodyPr wrap="square" lIns="0" tIns="0" rIns="0" bIns="0" rtlCol="0" anchor="ctr">
            <a:normAutofit fontScale="60000"/>
          </a:bodyPr>
          <a:p>
            <a:pPr algn="l">
              <a:lnSpc>
                <a:spcPct val="125000"/>
              </a:lnSpc>
              <a:spcAft>
                <a:spcPts val="500"/>
              </a:spcAft>
            </a:pPr>
            <a:endParaRPr lang="zh-CN" altLang="en-US" dirty="0"/>
          </a:p>
        </p:txBody>
      </p:sp>
      <p:sp>
        <p:nvSpPr>
          <p:cNvPr id="8" name="文本框 7"/>
          <p:cNvSpPr txBox="1"/>
          <p:nvPr/>
        </p:nvSpPr>
        <p:spPr>
          <a:xfrm>
            <a:off x="981710" y="1078230"/>
            <a:ext cx="10213340" cy="878840"/>
          </a:xfrm>
          <a:prstGeom prst="rect">
            <a:avLst/>
          </a:prstGeom>
          <a:noFill/>
        </p:spPr>
        <p:txBody>
          <a:bodyPr wrap="square" lIns="0" tIns="0" rIns="0" bIns="0" rtlCol="0" anchor="ctr"/>
          <a:p>
            <a:pPr algn="l">
              <a:lnSpc>
                <a:spcPct val="125000"/>
              </a:lnSpc>
              <a:spcAft>
                <a:spcPts val="500"/>
              </a:spcAft>
            </a:pPr>
            <a:r>
              <a:rPr lang="en-US" altLang="zh-CN" sz="2000" dirty="0"/>
              <a:t>1</a:t>
            </a:r>
            <a:r>
              <a:rPr lang="zh-CN" altLang="en-US" sz="2000" dirty="0"/>
              <a:t>、从 2D 图像到 3D 点云的转换工作如右图所示，</a:t>
            </a:r>
            <a:endParaRPr lang="zh-CN" altLang="en-US" sz="2000" dirty="0"/>
          </a:p>
          <a:p>
            <a:pPr algn="l">
              <a:lnSpc>
                <a:spcPct val="125000"/>
              </a:lnSpc>
              <a:spcAft>
                <a:spcPts val="500"/>
              </a:spcAft>
            </a:pPr>
            <a:r>
              <a:rPr lang="zh-CN" altLang="en-US" sz="2000" dirty="0"/>
              <a:t>我们需要根据</a:t>
            </a:r>
            <a:r>
              <a:rPr lang="zh-CN" altLang="en-US" sz="2000">
                <a:sym typeface="+mn-ea"/>
              </a:rPr>
              <a:t>像素坐标、深度值，以及相机内外参计算</a:t>
            </a:r>
            <a:r>
              <a:rPr lang="en-US" altLang="zh-CN" sz="2000">
                <a:sym typeface="+mn-ea"/>
              </a:rPr>
              <a:t>3D</a:t>
            </a:r>
            <a:r>
              <a:rPr lang="zh-CN" altLang="en-US" sz="2000">
                <a:sym typeface="+mn-ea"/>
              </a:rPr>
              <a:t>点。</a:t>
            </a:r>
            <a:endParaRPr lang="zh-CN" altLang="en-US" sz="2000" dirty="0">
              <a:sym typeface="+mn-ea"/>
            </a:endParaRPr>
          </a:p>
        </p:txBody>
      </p:sp>
      <p:sp>
        <p:nvSpPr>
          <p:cNvPr id="9" name="文本框 8"/>
          <p:cNvSpPr txBox="1"/>
          <p:nvPr/>
        </p:nvSpPr>
        <p:spPr>
          <a:xfrm>
            <a:off x="981710" y="2103120"/>
            <a:ext cx="10213340" cy="878840"/>
          </a:xfrm>
          <a:prstGeom prst="rect">
            <a:avLst/>
          </a:prstGeom>
          <a:noFill/>
        </p:spPr>
        <p:txBody>
          <a:bodyPr wrap="square" lIns="0" tIns="0" rIns="0" bIns="0" rtlCol="0" anchor="ctr"/>
          <a:p>
            <a:pPr algn="l">
              <a:lnSpc>
                <a:spcPct val="125000"/>
              </a:lnSpc>
              <a:spcAft>
                <a:spcPts val="500"/>
              </a:spcAft>
            </a:pPr>
            <a:r>
              <a:rPr lang="en-US" altLang="zh-CN" sz="2000" dirty="0"/>
              <a:t>2</a:t>
            </a:r>
            <a:r>
              <a:rPr lang="zh-CN" altLang="en-US" sz="2000" dirty="0"/>
              <a:t>、</a:t>
            </a:r>
            <a:r>
              <a:rPr lang="zh-CN" sz="2000" dirty="0"/>
              <a:t>前后两帧照片某像素点在空间坐标系下的位置相同。</a:t>
            </a:r>
            <a:endParaRPr lang="zh-CN" sz="2000" dirty="0">
              <a:sym typeface="+mn-ea"/>
            </a:endParaRPr>
          </a:p>
        </p:txBody>
      </p:sp>
      <p:pic>
        <p:nvPicPr>
          <p:cNvPr id="10" name="图片 9"/>
          <p:cNvPicPr>
            <a:picLocks noChangeAspect="1"/>
          </p:cNvPicPr>
          <p:nvPr/>
        </p:nvPicPr>
        <p:blipFill>
          <a:blip r:embed="rId1"/>
          <a:stretch>
            <a:fillRect/>
          </a:stretch>
        </p:blipFill>
        <p:spPr>
          <a:xfrm>
            <a:off x="8342630" y="912495"/>
            <a:ext cx="2490470" cy="1996440"/>
          </a:xfrm>
          <a:prstGeom prst="rect">
            <a:avLst/>
          </a:prstGeom>
        </p:spPr>
      </p:pic>
      <p:pic>
        <p:nvPicPr>
          <p:cNvPr id="11" name="图片 10"/>
          <p:cNvPicPr>
            <a:picLocks noChangeAspect="1"/>
          </p:cNvPicPr>
          <p:nvPr/>
        </p:nvPicPr>
        <p:blipFill>
          <a:blip r:embed="rId2"/>
          <a:stretch>
            <a:fillRect/>
          </a:stretch>
        </p:blipFill>
        <p:spPr>
          <a:xfrm>
            <a:off x="920750" y="2980690"/>
            <a:ext cx="2328545" cy="1404620"/>
          </a:xfrm>
          <a:prstGeom prst="rect">
            <a:avLst/>
          </a:prstGeom>
        </p:spPr>
      </p:pic>
      <p:pic>
        <p:nvPicPr>
          <p:cNvPr id="12" name="图片 11"/>
          <p:cNvPicPr>
            <a:picLocks noChangeAspect="1"/>
          </p:cNvPicPr>
          <p:nvPr/>
        </p:nvPicPr>
        <p:blipFill>
          <a:blip r:embed="rId3"/>
          <a:stretch>
            <a:fillRect/>
          </a:stretch>
        </p:blipFill>
        <p:spPr>
          <a:xfrm>
            <a:off x="3018155" y="3124200"/>
            <a:ext cx="9102725" cy="1229360"/>
          </a:xfrm>
          <a:prstGeom prst="rect">
            <a:avLst/>
          </a:prstGeom>
        </p:spPr>
      </p:pic>
      <p:sp>
        <p:nvSpPr>
          <p:cNvPr id="13" name="文本框 12"/>
          <p:cNvSpPr txBox="1"/>
          <p:nvPr/>
        </p:nvSpPr>
        <p:spPr>
          <a:xfrm>
            <a:off x="981710" y="5041265"/>
            <a:ext cx="10213340" cy="878840"/>
          </a:xfrm>
          <a:prstGeom prst="rect">
            <a:avLst/>
          </a:prstGeom>
          <a:noFill/>
        </p:spPr>
        <p:txBody>
          <a:bodyPr wrap="square" lIns="0" tIns="0" rIns="0" bIns="0" rtlCol="0" anchor="ctr"/>
          <a:p>
            <a:pPr algn="l">
              <a:lnSpc>
                <a:spcPct val="125000"/>
              </a:lnSpc>
              <a:spcAft>
                <a:spcPts val="500"/>
              </a:spcAft>
            </a:pPr>
            <a:r>
              <a:rPr lang="en-US" altLang="zh-CN" sz="2000" dirty="0"/>
              <a:t>3</a:t>
            </a:r>
            <a:r>
              <a:rPr lang="zh-CN" altLang="en-US" sz="2000" dirty="0"/>
              <a:t>、</a:t>
            </a:r>
            <a:r>
              <a:rPr lang="zh-CN" sz="2000" dirty="0"/>
              <a:t>再通过计算得到的</a:t>
            </a:r>
            <a:r>
              <a:rPr lang="en-US" altLang="zh-CN" sz="2000" dirty="0"/>
              <a:t>                    </a:t>
            </a:r>
            <a:r>
              <a:rPr lang="zh-CN" sz="2000" dirty="0"/>
              <a:t>反推得到该点在目标帧的位置</a:t>
            </a:r>
            <a:r>
              <a:rPr lang="en-US" altLang="zh-CN" sz="2000" dirty="0"/>
              <a:t>         </a:t>
            </a:r>
            <a:r>
              <a:rPr lang="zh-CN" sz="2000" dirty="0"/>
              <a:t>。</a:t>
            </a:r>
            <a:endParaRPr lang="en-US" altLang="zh-CN" sz="2000" dirty="0">
              <a:sym typeface="+mn-ea"/>
            </a:endParaRPr>
          </a:p>
        </p:txBody>
      </p:sp>
      <p:graphicFrame>
        <p:nvGraphicFramePr>
          <p:cNvPr id="14" name="对象 13">
            <a:hlinkClick r:id="" action="ppaction://ole?verb="/>
          </p:cNvPr>
          <p:cNvGraphicFramePr>
            <a:graphicFrameLocks noChangeAspect="1"/>
          </p:cNvGraphicFramePr>
          <p:nvPr/>
        </p:nvGraphicFramePr>
        <p:xfrm>
          <a:off x="3414395" y="5259705"/>
          <a:ext cx="1445895" cy="441325"/>
        </p:xfrm>
        <a:graphic>
          <a:graphicData uri="http://schemas.openxmlformats.org/presentationml/2006/ole">
            <mc:AlternateContent xmlns:mc="http://schemas.openxmlformats.org/markup-compatibility/2006">
              <mc:Choice xmlns:v="urn:schemas-microsoft-com:vml" Requires="v">
                <p:oleObj spid="_x0000_s1025" name="" r:id="rId4" imgW="749300" imgH="228600" progId="Equation.KSEE3">
                  <p:embed/>
                </p:oleObj>
              </mc:Choice>
              <mc:Fallback>
                <p:oleObj name="" r:id="rId4" imgW="749300" imgH="228600" progId="Equation.KSEE3">
                  <p:embed/>
                  <p:pic>
                    <p:nvPicPr>
                      <p:cNvPr id="0" name="图片 1024"/>
                      <p:cNvPicPr/>
                      <p:nvPr/>
                    </p:nvPicPr>
                    <p:blipFill>
                      <a:blip r:embed="rId5"/>
                      <a:stretch>
                        <a:fillRect/>
                      </a:stretch>
                    </p:blipFill>
                    <p:spPr>
                      <a:xfrm>
                        <a:off x="3414395" y="5259705"/>
                        <a:ext cx="1445895" cy="441325"/>
                      </a:xfrm>
                      <a:prstGeom prst="rect">
                        <a:avLst/>
                      </a:prstGeom>
                    </p:spPr>
                  </p:pic>
                </p:oleObj>
              </mc:Fallback>
            </mc:AlternateContent>
          </a:graphicData>
        </a:graphic>
      </p:graphicFrame>
      <p:pic>
        <p:nvPicPr>
          <p:cNvPr id="16" name="图片 15"/>
          <p:cNvPicPr>
            <a:picLocks noChangeAspect="1"/>
          </p:cNvPicPr>
          <p:nvPr/>
        </p:nvPicPr>
        <p:blipFill>
          <a:blip r:embed="rId6"/>
          <a:stretch>
            <a:fillRect/>
          </a:stretch>
        </p:blipFill>
        <p:spPr>
          <a:xfrm>
            <a:off x="8996045" y="5016500"/>
            <a:ext cx="2283460" cy="1477645"/>
          </a:xfrm>
          <a:prstGeom prst="rect">
            <a:avLst/>
          </a:prstGeom>
        </p:spPr>
      </p:pic>
      <p:sp>
        <p:nvSpPr>
          <p:cNvPr id="17" name="文本框 16"/>
          <p:cNvSpPr txBox="1"/>
          <p:nvPr/>
        </p:nvSpPr>
        <p:spPr>
          <a:xfrm>
            <a:off x="981710" y="4260215"/>
            <a:ext cx="8653145" cy="882650"/>
          </a:xfrm>
          <a:prstGeom prst="rect">
            <a:avLst/>
          </a:prstGeom>
          <a:noFill/>
        </p:spPr>
        <p:txBody>
          <a:bodyPr wrap="none" lIns="0" tIns="0" rIns="0" bIns="0" rtlCol="0" anchor="ctr">
            <a:normAutofit/>
          </a:bodyPr>
          <a:p>
            <a:pPr algn="l">
              <a:lnSpc>
                <a:spcPct val="125000"/>
              </a:lnSpc>
              <a:spcAft>
                <a:spcPts val="500"/>
              </a:spcAft>
            </a:pPr>
            <a:r>
              <a:rPr lang="zh-CN" altLang="en-US" dirty="0"/>
              <a:t>其中</a:t>
            </a:r>
            <a:r>
              <a:rPr lang="en-US" altLang="zh-CN" dirty="0"/>
              <a:t>P</a:t>
            </a:r>
            <a:r>
              <a:rPr lang="zh-CN" altLang="en-US" dirty="0"/>
              <a:t>左上</a:t>
            </a:r>
            <a:r>
              <a:rPr lang="en-US" altLang="zh-CN" dirty="0"/>
              <a:t>3</a:t>
            </a:r>
            <a:r>
              <a:rPr lang="zh-CN" altLang="en-US" dirty="0"/>
              <a:t>×</a:t>
            </a:r>
            <a:r>
              <a:rPr lang="en-US" altLang="zh-CN" dirty="0"/>
              <a:t>3</a:t>
            </a:r>
            <a:r>
              <a:rPr lang="zh-CN" altLang="en-US" dirty="0"/>
              <a:t>的矩阵通过旋转四元数得到，</a:t>
            </a:r>
            <a:r>
              <a:rPr lang="en-US" altLang="zh-CN" dirty="0"/>
              <a:t>                           </a:t>
            </a:r>
            <a:r>
              <a:rPr lang="zh-CN" altLang="en-US" dirty="0"/>
              <a:t>为相机的平移向量。</a:t>
            </a:r>
            <a:endParaRPr lang="zh-CN" altLang="en-US" dirty="0"/>
          </a:p>
        </p:txBody>
      </p:sp>
      <p:graphicFrame>
        <p:nvGraphicFramePr>
          <p:cNvPr id="18" name="对象 17">
            <a:hlinkClick r:id="" action="ppaction://ole?verb="/>
          </p:cNvPr>
          <p:cNvGraphicFramePr>
            <a:graphicFrameLocks noChangeAspect="1"/>
          </p:cNvGraphicFramePr>
          <p:nvPr/>
        </p:nvGraphicFramePr>
        <p:xfrm>
          <a:off x="5434330" y="4496435"/>
          <a:ext cx="1691005" cy="441325"/>
        </p:xfrm>
        <a:graphic>
          <a:graphicData uri="http://schemas.openxmlformats.org/presentationml/2006/ole">
            <mc:AlternateContent xmlns:mc="http://schemas.openxmlformats.org/markup-compatibility/2006">
              <mc:Choice xmlns:v="urn:schemas-microsoft-com:vml" Requires="v">
                <p:oleObj spid="_x0000_s1025" name="" r:id="rId7" imgW="876300" imgH="228600" progId="Equation.KSEE3">
                  <p:embed/>
                </p:oleObj>
              </mc:Choice>
              <mc:Fallback>
                <p:oleObj name="" r:id="rId7" imgW="876300" imgH="228600" progId="Equation.KSEE3">
                  <p:embed/>
                  <p:pic>
                    <p:nvPicPr>
                      <p:cNvPr id="0" name="图片 1024"/>
                      <p:cNvPicPr/>
                      <p:nvPr/>
                    </p:nvPicPr>
                    <p:blipFill>
                      <a:blip r:embed="rId8"/>
                      <a:stretch>
                        <a:fillRect/>
                      </a:stretch>
                    </p:blipFill>
                    <p:spPr>
                      <a:xfrm>
                        <a:off x="5434330" y="4496435"/>
                        <a:ext cx="1691005" cy="44132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8145145" y="5304790"/>
          <a:ext cx="643890" cy="396240"/>
        </p:xfrm>
        <a:graphic>
          <a:graphicData uri="http://schemas.openxmlformats.org/presentationml/2006/ole">
            <mc:AlternateContent xmlns:mc="http://schemas.openxmlformats.org/markup-compatibility/2006">
              <mc:Choice xmlns:v="urn:schemas-microsoft-com:vml" Requires="v">
                <p:oleObj spid="_x0000_s1028" name="" r:id="rId9" imgW="330200" imgH="203200" progId="Equation.KSEE3">
                  <p:embed/>
                </p:oleObj>
              </mc:Choice>
              <mc:Fallback>
                <p:oleObj name="" r:id="rId9" imgW="330200" imgH="203200" progId="Equation.KSEE3">
                  <p:embed/>
                  <p:pic>
                    <p:nvPicPr>
                      <p:cNvPr id="0" name="图片 1027"/>
                      <p:cNvPicPr/>
                      <p:nvPr/>
                    </p:nvPicPr>
                    <p:blipFill>
                      <a:blip r:embed="rId10"/>
                      <a:stretch>
                        <a:fillRect/>
                      </a:stretch>
                    </p:blipFill>
                    <p:spPr>
                      <a:xfrm>
                        <a:off x="8145145" y="5304790"/>
                        <a:ext cx="643890" cy="396240"/>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5647690" y="109855"/>
            <a:ext cx="153035" cy="209550"/>
          </a:xfrm>
          <a:prstGeom prst="rect">
            <a:avLst/>
          </a:prstGeom>
          <a:noFill/>
        </p:spPr>
        <p:txBody>
          <a:bodyPr wrap="square" lIns="0" tIns="0" rIns="0" bIns="0" rtlCol="0" anchor="ctr">
            <a:normAutofit fontScale="60000"/>
          </a:bodyPr>
          <a:p>
            <a:pPr algn="l">
              <a:lnSpc>
                <a:spcPct val="125000"/>
              </a:lnSpc>
              <a:spcAft>
                <a:spcPts val="500"/>
              </a:spcAft>
            </a:pPr>
            <a:endParaRPr lang="zh-CN" altLang="en-US" dirty="0"/>
          </a:p>
        </p:txBody>
      </p:sp>
      <p:pic>
        <p:nvPicPr>
          <p:cNvPr id="19" name="图片 18"/>
          <p:cNvPicPr>
            <a:picLocks noChangeAspect="1"/>
          </p:cNvPicPr>
          <p:nvPr>
            <p:custDataLst>
              <p:tags r:id="rId1"/>
            </p:custDataLst>
          </p:nvPr>
        </p:nvPicPr>
        <p:blipFill>
          <a:blip r:embed="rId2"/>
          <a:stretch>
            <a:fillRect/>
          </a:stretch>
        </p:blipFill>
        <p:spPr>
          <a:xfrm>
            <a:off x="801370" y="3017520"/>
            <a:ext cx="10319385" cy="1805940"/>
          </a:xfrm>
          <a:prstGeom prst="rect">
            <a:avLst/>
          </a:prstGeom>
        </p:spPr>
      </p:pic>
      <p:sp>
        <p:nvSpPr>
          <p:cNvPr id="21" name="文本框 20"/>
          <p:cNvSpPr txBox="1"/>
          <p:nvPr/>
        </p:nvSpPr>
        <p:spPr>
          <a:xfrm>
            <a:off x="981710" y="2034540"/>
            <a:ext cx="5415915" cy="738505"/>
          </a:xfrm>
          <a:prstGeom prst="rect">
            <a:avLst/>
          </a:prstGeom>
          <a:noFill/>
        </p:spPr>
        <p:txBody>
          <a:bodyPr wrap="square" lIns="0" tIns="0" rIns="0" bIns="0" rtlCol="0" anchor="ctr"/>
          <a:p>
            <a:pPr algn="l">
              <a:lnSpc>
                <a:spcPct val="125000"/>
              </a:lnSpc>
              <a:spcAft>
                <a:spcPts val="500"/>
              </a:spcAft>
            </a:pPr>
            <a:r>
              <a:rPr lang="zh-CN" altLang="en-US" sz="2400" dirty="0">
                <a:latin typeface="微软雅黑" panose="020B0503020204020204" charset="-122"/>
                <a:ea typeface="微软雅黑" panose="020B0503020204020204" charset="-122"/>
              </a:rPr>
              <a:t>目的：去除误差较大的离群值</a:t>
            </a:r>
            <a:endParaRPr lang="zh-CN" altLang="en-US" sz="2400" dirty="0">
              <a:latin typeface="微软雅黑" panose="020B0503020204020204" charset="-122"/>
              <a:ea typeface="微软雅黑" panose="020B0503020204020204" charset="-122"/>
            </a:endParaRPr>
          </a:p>
        </p:txBody>
      </p:sp>
      <p:sp>
        <p:nvSpPr>
          <p:cNvPr id="22" name="文本框 21"/>
          <p:cNvSpPr txBox="1"/>
          <p:nvPr/>
        </p:nvSpPr>
        <p:spPr>
          <a:xfrm>
            <a:off x="981710" y="1090930"/>
            <a:ext cx="5415915" cy="738505"/>
          </a:xfrm>
          <a:prstGeom prst="rect">
            <a:avLst/>
          </a:prstGeom>
          <a:noFill/>
        </p:spPr>
        <p:txBody>
          <a:bodyPr wrap="square" lIns="0" tIns="0" rIns="0" bIns="0" rtlCol="0" anchor="ctr"/>
          <a:p>
            <a:pPr algn="l">
              <a:lnSpc>
                <a:spcPct val="125000"/>
              </a:lnSpc>
              <a:spcAft>
                <a:spcPts val="500"/>
              </a:spcAft>
            </a:pPr>
            <a:r>
              <a:rPr lang="zh-CN" altLang="en-US" sz="2400" dirty="0">
                <a:latin typeface="微软雅黑" panose="020B0503020204020204" charset="-122"/>
                <a:ea typeface="微软雅黑" panose="020B0503020204020204" charset="-122"/>
              </a:rPr>
              <a:t>投影后根据深度去除误差点</a:t>
            </a:r>
            <a:endParaRPr lang="zh-CN" altLang="en-US" sz="2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5647690" y="109855"/>
            <a:ext cx="153035" cy="209550"/>
          </a:xfrm>
          <a:prstGeom prst="rect">
            <a:avLst/>
          </a:prstGeom>
          <a:noFill/>
        </p:spPr>
        <p:txBody>
          <a:bodyPr wrap="square" lIns="0" tIns="0" rIns="0" bIns="0" rtlCol="0" anchor="ctr">
            <a:normAutofit fontScale="60000"/>
          </a:bodyPr>
          <a:p>
            <a:pPr algn="l">
              <a:lnSpc>
                <a:spcPct val="125000"/>
              </a:lnSpc>
              <a:spcAft>
                <a:spcPts val="500"/>
              </a:spcAft>
            </a:pPr>
            <a:endParaRPr lang="zh-CN" altLang="en-US" dirty="0"/>
          </a:p>
        </p:txBody>
      </p:sp>
      <p:sp>
        <p:nvSpPr>
          <p:cNvPr id="21" name="文本框 20"/>
          <p:cNvSpPr txBox="1"/>
          <p:nvPr/>
        </p:nvSpPr>
        <p:spPr>
          <a:xfrm>
            <a:off x="1245870" y="1842135"/>
            <a:ext cx="5415915" cy="738505"/>
          </a:xfrm>
          <a:prstGeom prst="rect">
            <a:avLst/>
          </a:prstGeom>
          <a:noFill/>
        </p:spPr>
        <p:txBody>
          <a:bodyPr wrap="square" lIns="0" tIns="0" rIns="0" bIns="0" rtlCol="0" anchor="ctr"/>
          <a:p>
            <a:pPr algn="l">
              <a:lnSpc>
                <a:spcPct val="125000"/>
              </a:lnSpc>
              <a:spcAft>
                <a:spcPts val="500"/>
              </a:spcAft>
            </a:pPr>
            <a:endParaRPr lang="zh-CN" altLang="en-US" sz="24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052830" y="2367280"/>
            <a:ext cx="9545320" cy="3364865"/>
          </a:xfrm>
          <a:prstGeom prst="rect">
            <a:avLst/>
          </a:prstGeom>
        </p:spPr>
      </p:pic>
      <p:sp>
        <p:nvSpPr>
          <p:cNvPr id="8" name="文本框 7"/>
          <p:cNvSpPr txBox="1"/>
          <p:nvPr/>
        </p:nvSpPr>
        <p:spPr>
          <a:xfrm>
            <a:off x="1245870" y="1293495"/>
            <a:ext cx="5415915" cy="738505"/>
          </a:xfrm>
          <a:prstGeom prst="rect">
            <a:avLst/>
          </a:prstGeom>
          <a:noFill/>
        </p:spPr>
        <p:txBody>
          <a:bodyPr wrap="square" lIns="0" tIns="0" rIns="0" bIns="0" rtlCol="0" anchor="ctr"/>
          <a:p>
            <a:pPr algn="l">
              <a:lnSpc>
                <a:spcPct val="125000"/>
              </a:lnSpc>
              <a:spcAft>
                <a:spcPts val="500"/>
              </a:spcAft>
            </a:pPr>
            <a:r>
              <a:rPr lang="zh-CN" altLang="en-US" sz="2400" dirty="0">
                <a:latin typeface="微软雅黑" panose="020B0503020204020204" charset="-122"/>
                <a:ea typeface="微软雅黑" panose="020B0503020204020204" charset="-122"/>
              </a:rPr>
              <a:t>根据投影后</a:t>
            </a:r>
            <a:r>
              <a:rPr lang="en-US" altLang="zh-CN" sz="2400" dirty="0">
                <a:latin typeface="微软雅黑" panose="020B0503020204020204" charset="-122"/>
                <a:ea typeface="微软雅黑" panose="020B0503020204020204" charset="-122"/>
              </a:rPr>
              <a:t>RGB</a:t>
            </a:r>
            <a:r>
              <a:rPr lang="zh-CN" altLang="en-US" sz="2400" dirty="0">
                <a:latin typeface="微软雅黑" panose="020B0503020204020204" charset="-122"/>
                <a:ea typeface="微软雅黑" panose="020B0503020204020204" charset="-122"/>
              </a:rPr>
              <a:t>值差异计算置信度</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sym typeface="+mn-ea"/>
              </a:rPr>
              <a:t>深度邻域的选取</a:t>
            </a:r>
            <a:endParaRPr lang="en-US" altLang="zh-CN" sz="2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6" name="文本框 5"/>
          <p:cNvSpPr txBox="1"/>
          <p:nvPr/>
        </p:nvSpPr>
        <p:spPr>
          <a:xfrm>
            <a:off x="5647690" y="109855"/>
            <a:ext cx="153035" cy="209550"/>
          </a:xfrm>
          <a:prstGeom prst="rect">
            <a:avLst/>
          </a:prstGeom>
          <a:noFill/>
        </p:spPr>
        <p:txBody>
          <a:bodyPr wrap="square" lIns="0" tIns="0" rIns="0" bIns="0" rtlCol="0" anchor="ctr">
            <a:normAutofit fontScale="60000"/>
          </a:bodyPr>
          <a:p>
            <a:pPr algn="l">
              <a:lnSpc>
                <a:spcPct val="125000"/>
              </a:lnSpc>
              <a:spcAft>
                <a:spcPts val="500"/>
              </a:spcAft>
            </a:pPr>
            <a:endParaRPr lang="zh-CN" altLang="en-US" dirty="0"/>
          </a:p>
        </p:txBody>
      </p:sp>
      <p:sp>
        <p:nvSpPr>
          <p:cNvPr id="21" name="文本框 20"/>
          <p:cNvSpPr txBox="1"/>
          <p:nvPr/>
        </p:nvSpPr>
        <p:spPr>
          <a:xfrm>
            <a:off x="1103630" y="966470"/>
            <a:ext cx="5415915" cy="738505"/>
          </a:xfrm>
          <a:prstGeom prst="rect">
            <a:avLst/>
          </a:prstGeom>
          <a:noFill/>
        </p:spPr>
        <p:txBody>
          <a:bodyPr wrap="square" lIns="0" tIns="0" rIns="0" bIns="0" rtlCol="0" anchor="ctr"/>
          <a:p>
            <a:pPr algn="l">
              <a:lnSpc>
                <a:spcPct val="125000"/>
              </a:lnSpc>
              <a:spcAft>
                <a:spcPts val="500"/>
              </a:spcAft>
            </a:pPr>
            <a:r>
              <a:rPr lang="zh-CN" altLang="en-US" sz="2400" dirty="0">
                <a:latin typeface="微软雅黑" panose="020B0503020204020204" charset="-122"/>
                <a:ea typeface="微软雅黑" panose="020B0503020204020204" charset="-122"/>
              </a:rPr>
              <a:t>去除重复点</a:t>
            </a:r>
            <a:endParaRPr lang="zh-CN" altLang="en-US" sz="2400"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1104900" y="4417695"/>
            <a:ext cx="9372600" cy="1844040"/>
          </a:xfrm>
          <a:prstGeom prst="rect">
            <a:avLst/>
          </a:prstGeom>
        </p:spPr>
      </p:pic>
      <p:sp>
        <p:nvSpPr>
          <p:cNvPr id="11" name="文本框 10"/>
          <p:cNvSpPr txBox="1"/>
          <p:nvPr/>
        </p:nvSpPr>
        <p:spPr>
          <a:xfrm>
            <a:off x="1103630" y="1786255"/>
            <a:ext cx="9491980" cy="738505"/>
          </a:xfrm>
          <a:prstGeom prst="rect">
            <a:avLst/>
          </a:prstGeom>
          <a:noFill/>
        </p:spPr>
        <p:txBody>
          <a:bodyPr wrap="square" lIns="0" tIns="0" rIns="0" bIns="0" rtlCol="0" anchor="ctr"/>
          <a:p>
            <a:pPr algn="l">
              <a:lnSpc>
                <a:spcPct val="125000"/>
              </a:lnSpc>
              <a:spcAft>
                <a:spcPts val="500"/>
              </a:spcAft>
            </a:pP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、找到某种</a:t>
            </a:r>
            <a:r>
              <a:rPr lang="zh-CN" altLang="en-US" sz="2000" dirty="0">
                <a:latin typeface="微软雅黑" panose="020B0503020204020204" charset="-122"/>
                <a:ea typeface="微软雅黑" panose="020B0503020204020204" charset="-122"/>
                <a:sym typeface="+mn-ea"/>
              </a:rPr>
              <a:t>适合三维向量的</a:t>
            </a:r>
            <a:r>
              <a:rPr lang="zh-CN" altLang="en-US" sz="2000" b="1" dirty="0">
                <a:latin typeface="微软雅黑" panose="020B0503020204020204" charset="-122"/>
                <a:ea typeface="微软雅黑" panose="020B0503020204020204" charset="-122"/>
              </a:rPr>
              <a:t>哈希表</a:t>
            </a:r>
            <a:r>
              <a:rPr lang="zh-CN" altLang="en-US" sz="2000" dirty="0">
                <a:latin typeface="微软雅黑" panose="020B0503020204020204" charset="-122"/>
                <a:ea typeface="微软雅黑" panose="020B0503020204020204" charset="-122"/>
              </a:rPr>
              <a:t>的映射方式，对于重复点取置信度较大的那个点。</a:t>
            </a:r>
            <a:endParaRPr lang="zh-CN" altLang="en-US" sz="2000"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1257300" y="2768600"/>
            <a:ext cx="6788785" cy="403860"/>
          </a:xfrm>
          <a:prstGeom prst="rect">
            <a:avLst/>
          </a:prstGeom>
        </p:spPr>
      </p:pic>
      <p:sp>
        <p:nvSpPr>
          <p:cNvPr id="13" name="文本框 12"/>
          <p:cNvSpPr txBox="1"/>
          <p:nvPr/>
        </p:nvSpPr>
        <p:spPr>
          <a:xfrm>
            <a:off x="1104900" y="3415665"/>
            <a:ext cx="9593580" cy="758825"/>
          </a:xfrm>
          <a:prstGeom prst="rect">
            <a:avLst/>
          </a:prstGeom>
          <a:noFill/>
        </p:spPr>
        <p:txBody>
          <a:bodyPr wrap="square" lIns="0" tIns="0" rIns="0" bIns="0" rtlCol="0" anchor="ctr"/>
          <a:p>
            <a:pPr algn="l">
              <a:lnSpc>
                <a:spcPct val="125000"/>
              </a:lnSpc>
              <a:spcAft>
                <a:spcPts val="500"/>
              </a:spcAft>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、在映射前，我们对原坐标进行相应倍数的扩大，并且可以通过修改这个倍数来改变最后得到的点云稀疏程度。</a:t>
            </a: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运行结果</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4" name="图片 3"/>
          <p:cNvPicPr>
            <a:picLocks noChangeAspect="1"/>
          </p:cNvPicPr>
          <p:nvPr/>
        </p:nvPicPr>
        <p:blipFill>
          <a:blip r:embed="rId1"/>
          <a:stretch>
            <a:fillRect/>
          </a:stretch>
        </p:blipFill>
        <p:spPr>
          <a:xfrm>
            <a:off x="801370" y="1295400"/>
            <a:ext cx="7216140" cy="4267200"/>
          </a:xfrm>
          <a:prstGeom prst="rect">
            <a:avLst/>
          </a:prstGeom>
        </p:spPr>
      </p:pic>
      <p:pic>
        <p:nvPicPr>
          <p:cNvPr id="8" name="图片 7"/>
          <p:cNvPicPr>
            <a:picLocks noChangeAspect="1"/>
          </p:cNvPicPr>
          <p:nvPr/>
        </p:nvPicPr>
        <p:blipFill>
          <a:blip r:embed="rId2"/>
          <a:stretch>
            <a:fillRect/>
          </a:stretch>
        </p:blipFill>
        <p:spPr>
          <a:xfrm>
            <a:off x="5113020" y="1447800"/>
            <a:ext cx="6196330" cy="4294505"/>
          </a:xfrm>
          <a:prstGeom prst="rect">
            <a:avLst/>
          </a:prstGeom>
        </p:spPr>
      </p:pic>
      <p:pic>
        <p:nvPicPr>
          <p:cNvPr id="9" name="图片 8"/>
          <p:cNvPicPr>
            <a:picLocks noChangeAspect="1"/>
          </p:cNvPicPr>
          <p:nvPr/>
        </p:nvPicPr>
        <p:blipFill>
          <a:blip r:embed="rId3"/>
          <a:stretch>
            <a:fillRect/>
          </a:stretch>
        </p:blipFill>
        <p:spPr>
          <a:xfrm>
            <a:off x="2432050" y="1224915"/>
            <a:ext cx="6823710" cy="47288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文本占位符 3"/>
          <p:cNvSpPr>
            <a:spLocks noGrp="1"/>
          </p:cNvSpPr>
          <p:nvPr/>
        </p:nvSpPr>
        <p:spPr>
          <a:xfrm>
            <a:off x="932180" y="576580"/>
            <a:ext cx="5353050" cy="1121410"/>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7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800" dirty="0"/>
              <a:t>Part3 </a:t>
            </a:r>
            <a:r>
              <a:rPr lang="en-US" sz="4800" dirty="0"/>
              <a:t>3D</a:t>
            </a:r>
            <a:r>
              <a:rPr lang="zh-CN" altLang="en-US" sz="4800" dirty="0"/>
              <a:t>模型提取</a:t>
            </a:r>
            <a:endParaRPr lang="zh-CN" altLang="en-US" sz="4800" dirty="0"/>
          </a:p>
        </p:txBody>
      </p:sp>
      <p:pic>
        <p:nvPicPr>
          <p:cNvPr id="101" name="图片 100"/>
          <p:cNvPicPr/>
          <p:nvPr/>
        </p:nvPicPr>
        <p:blipFill>
          <a:blip r:embed="rId1"/>
          <a:stretch>
            <a:fillRect/>
          </a:stretch>
        </p:blipFill>
        <p:spPr>
          <a:xfrm>
            <a:off x="932180" y="2744470"/>
            <a:ext cx="8151495" cy="2990850"/>
          </a:xfrm>
          <a:prstGeom prst="rect">
            <a:avLst/>
          </a:prstGeom>
          <a:noFill/>
          <a:ln w="9525">
            <a:noFill/>
          </a:ln>
        </p:spPr>
      </p:pic>
      <p:sp>
        <p:nvSpPr>
          <p:cNvPr id="2" name="文本框 1"/>
          <p:cNvSpPr txBox="1"/>
          <p:nvPr/>
        </p:nvSpPr>
        <p:spPr>
          <a:xfrm>
            <a:off x="1130935" y="1697990"/>
            <a:ext cx="6803390" cy="999490"/>
          </a:xfrm>
          <a:prstGeom prst="rect">
            <a:avLst/>
          </a:prstGeom>
          <a:noFill/>
        </p:spPr>
        <p:txBody>
          <a:bodyPr wrap="square" lIns="0" tIns="0" rIns="0" bIns="0" rtlCol="0" anchor="ctr">
            <a:normAutofit fontScale="90000"/>
          </a:bodyPr>
          <a:p>
            <a:pPr algn="l">
              <a:lnSpc>
                <a:spcPct val="125000"/>
              </a:lnSpc>
              <a:spcAft>
                <a:spcPts val="500"/>
              </a:spcAft>
            </a:pPr>
            <a:r>
              <a:rPr lang="zh-CN" altLang="en-US" dirty="0"/>
              <a:t>对得到的所有采样点，我们都计算一个对应的置信度信息，该置信度通过计算当前采样点的深度是否为其深度邻域内的最优深度来衡量的。</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4" name="ECB019B1-382A-4266-B25C-5B523AA43C14-2" descr="C:/Users/DELL/AppData/Local/Temp/wpp.xOwLrfwpp"/>
          <p:cNvPicPr>
            <a:picLocks noChangeAspect="1"/>
          </p:cNvPicPr>
          <p:nvPr/>
        </p:nvPicPr>
        <p:blipFill>
          <a:blip r:embed="rId1"/>
          <a:stretch>
            <a:fillRect/>
          </a:stretch>
        </p:blipFill>
        <p:spPr>
          <a:xfrm>
            <a:off x="2489518" y="908685"/>
            <a:ext cx="7212965" cy="1651000"/>
          </a:xfrm>
          <a:prstGeom prst="rect">
            <a:avLst/>
          </a:prstGeom>
        </p:spPr>
      </p:pic>
      <p:sp>
        <p:nvSpPr>
          <p:cNvPr id="6" name="文本框 5"/>
          <p:cNvSpPr txBox="1"/>
          <p:nvPr/>
        </p:nvSpPr>
        <p:spPr>
          <a:xfrm>
            <a:off x="1470660" y="2559685"/>
            <a:ext cx="9787890" cy="3568700"/>
          </a:xfrm>
          <a:prstGeom prst="rect">
            <a:avLst/>
          </a:prstGeom>
          <a:noFill/>
        </p:spPr>
        <p:txBody>
          <a:bodyPr wrap="square" lIns="0" tIns="0" rIns="0" bIns="0" rtlCol="0" anchor="ctr"/>
          <a:p>
            <a:pPr algn="l">
              <a:lnSpc>
                <a:spcPct val="100000"/>
              </a:lnSpc>
              <a:spcAft>
                <a:spcPts val="500"/>
              </a:spcAft>
            </a:pPr>
            <a:r>
              <a:rPr lang="en-US" altLang="zh-CN" sz="2000"/>
              <a:t>kd</a:t>
            </a:r>
            <a:r>
              <a:rPr lang="zh-CN" altLang="en-US" sz="2000"/>
              <a:t>树取邻域：由于第二部分计算法向量需要取某点的</a:t>
            </a:r>
            <a:r>
              <a:rPr lang="en-US" altLang="zh-CN" sz="2000"/>
              <a:t>k</a:t>
            </a:r>
            <a:r>
              <a:rPr lang="zh-CN" altLang="en-US" sz="2000"/>
              <a:t>近邻域，这里我们利用</a:t>
            </a:r>
            <a:r>
              <a:rPr lang="en-US" altLang="zh-CN" sz="2000"/>
              <a:t>kd</a:t>
            </a:r>
            <a:r>
              <a:rPr lang="zh-CN" altLang="en-US" sz="2000"/>
              <a:t>树求解，相较于遍历，很大程度上实现了时间复杂度的优化。</a:t>
            </a:r>
            <a:endParaRPr lang="zh-CN" altLang="en-US" sz="2000"/>
          </a:p>
          <a:p>
            <a:pPr algn="l">
              <a:lnSpc>
                <a:spcPct val="100000"/>
              </a:lnSpc>
              <a:spcAft>
                <a:spcPts val="500"/>
              </a:spcAft>
            </a:pPr>
            <a:endParaRPr lang="zh-CN" altLang="en-US" sz="2000"/>
          </a:p>
          <a:p>
            <a:pPr algn="l">
              <a:lnSpc>
                <a:spcPct val="100000"/>
              </a:lnSpc>
              <a:spcAft>
                <a:spcPts val="500"/>
              </a:spcAft>
            </a:pPr>
            <a:r>
              <a:rPr lang="zh-CN" altLang="en-US" sz="2000"/>
              <a:t>计算法向量：根据上面得到的平面点集，拟合平面方程，在数学推导后将原问题转化为求解特征值和特征向量的问题，分析后发现特征值对应的特征向量为所需的法向量。</a:t>
            </a:r>
            <a:endParaRPr lang="zh-CN" altLang="en-US" sz="2000"/>
          </a:p>
          <a:p>
            <a:pPr algn="l">
              <a:lnSpc>
                <a:spcPct val="100000"/>
              </a:lnSpc>
              <a:spcAft>
                <a:spcPts val="500"/>
              </a:spcAft>
            </a:pPr>
            <a:endParaRPr lang="zh-CN" altLang="en-US" sz="2000"/>
          </a:p>
          <a:p>
            <a:pPr algn="l">
              <a:lnSpc>
                <a:spcPct val="100000"/>
              </a:lnSpc>
              <a:spcAft>
                <a:spcPts val="500"/>
              </a:spcAft>
            </a:pPr>
            <a:r>
              <a:rPr lang="zh-CN" altLang="en-US" sz="2000"/>
              <a:t>泊松重建：输入每个点的坐标值，以及每个点的法向量信息，根据泊松重建的原理和代码可以得到重建后的</a:t>
            </a:r>
            <a:r>
              <a:rPr lang="en-US" altLang="zh-CN" sz="2000"/>
              <a:t>3D</a:t>
            </a:r>
            <a:r>
              <a:rPr lang="zh-CN" altLang="en-US" sz="2000"/>
              <a:t>模型。</a:t>
            </a:r>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10540" y="1831975"/>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8" name="文本框 7"/>
          <p:cNvSpPr txBox="1"/>
          <p:nvPr/>
        </p:nvSpPr>
        <p:spPr>
          <a:xfrm>
            <a:off x="801370" y="991235"/>
            <a:ext cx="10680700" cy="728980"/>
          </a:xfrm>
          <a:prstGeom prst="rect">
            <a:avLst/>
          </a:prstGeom>
          <a:noFill/>
        </p:spPr>
        <p:txBody>
          <a:bodyPr wrap="square" lIns="0" tIns="0" rIns="0" bIns="0" rtlCol="0" anchor="ctr">
            <a:normAutofit/>
          </a:bodyPr>
          <a:p>
            <a:pPr algn="l">
              <a:lnSpc>
                <a:spcPct val="125000"/>
              </a:lnSpc>
              <a:spcAft>
                <a:spcPts val="500"/>
              </a:spcAft>
            </a:pPr>
            <a:r>
              <a:rPr lang="zh-CN" altLang="en-US" dirty="0"/>
              <a:t>最小二乘法平面拟合估计问题，平面方程可以表示为：</a:t>
            </a:r>
            <a:endParaRPr lang="zh-CN" altLang="en-US" dirty="0"/>
          </a:p>
        </p:txBody>
      </p:sp>
      <p:pic>
        <p:nvPicPr>
          <p:cNvPr id="9" name="图片 8"/>
          <p:cNvPicPr>
            <a:picLocks noChangeAspect="1"/>
          </p:cNvPicPr>
          <p:nvPr/>
        </p:nvPicPr>
        <p:blipFill>
          <a:blip r:embed="rId1"/>
          <a:stretch>
            <a:fillRect/>
          </a:stretch>
        </p:blipFill>
        <p:spPr>
          <a:xfrm>
            <a:off x="6269990" y="1148715"/>
            <a:ext cx="5040630" cy="571500"/>
          </a:xfrm>
          <a:prstGeom prst="rect">
            <a:avLst/>
          </a:prstGeom>
        </p:spPr>
      </p:pic>
      <p:sp>
        <p:nvSpPr>
          <p:cNvPr id="10" name="文本框 9"/>
          <p:cNvSpPr txBox="1"/>
          <p:nvPr/>
        </p:nvSpPr>
        <p:spPr>
          <a:xfrm>
            <a:off x="755650" y="1720215"/>
            <a:ext cx="10680700" cy="728980"/>
          </a:xfrm>
          <a:prstGeom prst="rect">
            <a:avLst/>
          </a:prstGeom>
          <a:noFill/>
        </p:spPr>
        <p:txBody>
          <a:bodyPr wrap="square" lIns="0" tIns="0" rIns="0" bIns="0" rtlCol="0" anchor="ctr">
            <a:normAutofit/>
          </a:bodyPr>
          <a:p>
            <a:pPr algn="l">
              <a:lnSpc>
                <a:spcPct val="125000"/>
              </a:lnSpc>
              <a:spcAft>
                <a:spcPts val="500"/>
              </a:spcAft>
            </a:pPr>
            <a:r>
              <a:rPr lang="zh-CN" altLang="en-US" dirty="0"/>
              <a:t>上面我们已经得到了待拟合的平面点集，待拟合的平面方程为：</a:t>
            </a:r>
            <a:endParaRPr lang="zh-CN" altLang="en-US" dirty="0"/>
          </a:p>
        </p:txBody>
      </p:sp>
      <p:pic>
        <p:nvPicPr>
          <p:cNvPr id="13" name="图片 12"/>
          <p:cNvPicPr>
            <a:picLocks noChangeAspect="1"/>
          </p:cNvPicPr>
          <p:nvPr/>
        </p:nvPicPr>
        <p:blipFill>
          <a:blip r:embed="rId2"/>
          <a:stretch>
            <a:fillRect/>
          </a:stretch>
        </p:blipFill>
        <p:spPr>
          <a:xfrm>
            <a:off x="7133590" y="1788160"/>
            <a:ext cx="4817110" cy="661035"/>
          </a:xfrm>
          <a:prstGeom prst="rect">
            <a:avLst/>
          </a:prstGeom>
        </p:spPr>
      </p:pic>
      <p:sp>
        <p:nvSpPr>
          <p:cNvPr id="14" name="文本框 13"/>
          <p:cNvSpPr txBox="1"/>
          <p:nvPr/>
        </p:nvSpPr>
        <p:spPr>
          <a:xfrm>
            <a:off x="801370" y="2555240"/>
            <a:ext cx="4070985" cy="346075"/>
          </a:xfrm>
          <a:prstGeom prst="rect">
            <a:avLst/>
          </a:prstGeom>
          <a:noFill/>
        </p:spPr>
        <p:txBody>
          <a:bodyPr wrap="square" lIns="0" tIns="0" rIns="0" bIns="0" rtlCol="0" anchor="t">
            <a:spAutoFit/>
          </a:bodyPr>
          <a:p>
            <a:pPr algn="l">
              <a:lnSpc>
                <a:spcPct val="125000"/>
              </a:lnSpc>
              <a:spcAft>
                <a:spcPts val="500"/>
              </a:spcAft>
            </a:pPr>
            <a:r>
              <a:rPr lang="zh-CN" altLang="en-US" dirty="0"/>
              <a:t>因此原问题转化为求极值问题：</a:t>
            </a:r>
            <a:endParaRPr lang="zh-CN" altLang="en-US" dirty="0"/>
          </a:p>
        </p:txBody>
      </p:sp>
      <p:pic>
        <p:nvPicPr>
          <p:cNvPr id="15" name="图片 14"/>
          <p:cNvPicPr>
            <a:picLocks noChangeAspect="1"/>
          </p:cNvPicPr>
          <p:nvPr/>
        </p:nvPicPr>
        <p:blipFill>
          <a:blip r:embed="rId3"/>
          <a:stretch>
            <a:fillRect/>
          </a:stretch>
        </p:blipFill>
        <p:spPr>
          <a:xfrm>
            <a:off x="4133850" y="2449195"/>
            <a:ext cx="3375660" cy="701040"/>
          </a:xfrm>
          <a:prstGeom prst="rect">
            <a:avLst/>
          </a:prstGeom>
        </p:spPr>
      </p:pic>
      <p:sp>
        <p:nvSpPr>
          <p:cNvPr id="18" name="文本框 17"/>
          <p:cNvSpPr txBox="1"/>
          <p:nvPr/>
        </p:nvSpPr>
        <p:spPr>
          <a:xfrm>
            <a:off x="801370" y="3256280"/>
            <a:ext cx="4915535" cy="346075"/>
          </a:xfrm>
          <a:prstGeom prst="rect">
            <a:avLst/>
          </a:prstGeom>
          <a:noFill/>
        </p:spPr>
        <p:txBody>
          <a:bodyPr wrap="square" lIns="0" tIns="0" rIns="0" bIns="0" rtlCol="0" anchor="t">
            <a:spAutoFit/>
          </a:bodyPr>
          <a:p>
            <a:pPr algn="l">
              <a:lnSpc>
                <a:spcPct val="125000"/>
              </a:lnSpc>
              <a:spcAft>
                <a:spcPts val="500"/>
              </a:spcAft>
            </a:pPr>
            <a:r>
              <a:rPr lang="zh-CN" altLang="en-US" dirty="0"/>
              <a:t>对于</a:t>
            </a:r>
            <a:r>
              <a:rPr lang="en-US" altLang="zh-CN" dirty="0"/>
              <a:t>a,b,c,d</a:t>
            </a:r>
            <a:r>
              <a:rPr lang="zh-CN" altLang="en-US" dirty="0"/>
              <a:t>求偏导，令偏导数为</a:t>
            </a:r>
            <a:r>
              <a:rPr lang="en-US" altLang="zh-CN" dirty="0"/>
              <a:t>0</a:t>
            </a:r>
            <a:r>
              <a:rPr lang="zh-CN" altLang="en-US" dirty="0"/>
              <a:t>，可以得到：</a:t>
            </a:r>
            <a:endParaRPr lang="zh-CN" altLang="en-US" dirty="0"/>
          </a:p>
        </p:txBody>
      </p:sp>
      <p:pic>
        <p:nvPicPr>
          <p:cNvPr id="20" name="图片 19"/>
          <p:cNvPicPr>
            <a:picLocks noChangeAspect="1"/>
          </p:cNvPicPr>
          <p:nvPr/>
        </p:nvPicPr>
        <p:blipFill>
          <a:blip r:embed="rId4"/>
          <a:stretch>
            <a:fillRect/>
          </a:stretch>
        </p:blipFill>
        <p:spPr>
          <a:xfrm>
            <a:off x="5462270" y="3068955"/>
            <a:ext cx="6153785" cy="1332865"/>
          </a:xfrm>
          <a:prstGeom prst="rect">
            <a:avLst/>
          </a:prstGeom>
        </p:spPr>
      </p:pic>
      <p:pic>
        <p:nvPicPr>
          <p:cNvPr id="21" name="图片 20"/>
          <p:cNvPicPr>
            <a:picLocks noChangeAspect="1"/>
          </p:cNvPicPr>
          <p:nvPr/>
        </p:nvPicPr>
        <p:blipFill>
          <a:blip r:embed="rId5"/>
          <a:stretch>
            <a:fillRect/>
          </a:stretch>
        </p:blipFill>
        <p:spPr>
          <a:xfrm>
            <a:off x="801370" y="4372610"/>
            <a:ext cx="8736965" cy="2106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 y="5"/>
            <a:ext cx="12191980" cy="6857990"/>
            <a:chOff x="745889" y="1366433"/>
            <a:chExt cx="12191980" cy="6857990"/>
          </a:xfrm>
        </p:grpSpPr>
        <p:pic>
          <p:nvPicPr>
            <p:cNvPr id="6" name="图片 5" descr="图片包含 建筑物, 蛋糕&#10;&#10;描述已自动生成"/>
            <p:cNvPicPr>
              <a:picLocks noChangeAspect="1"/>
            </p:cNvPicPr>
            <p:nvPr/>
          </p:nvPicPr>
          <p:blipFill rotWithShape="1">
            <a:blip r:embed="rId1">
              <a:extLst>
                <a:ext uri="{28A0092B-C50C-407E-A947-70E740481C1C}">
                  <a14:useLocalDpi xmlns:a14="http://schemas.microsoft.com/office/drawing/2010/main" val="0"/>
                </a:ext>
              </a:extLst>
            </a:blip>
            <a:srcRect t="7787"/>
            <a:stretch>
              <a:fillRect/>
            </a:stretch>
          </p:blipFill>
          <p:spPr>
            <a:xfrm>
              <a:off x="1268404" y="1660348"/>
              <a:ext cx="11146951" cy="6270161"/>
            </a:xfrm>
            <a:prstGeom prst="rect">
              <a:avLst/>
            </a:prstGeom>
          </p:spPr>
        </p:pic>
        <p:sp>
          <p:nvSpPr>
            <p:cNvPr id="7" name="矩形 6"/>
            <p:cNvSpPr/>
            <p:nvPr/>
          </p:nvSpPr>
          <p:spPr>
            <a:xfrm>
              <a:off x="745889" y="1366433"/>
              <a:ext cx="12191980" cy="6857990"/>
            </a:xfrm>
            <a:prstGeom prst="rect">
              <a:avLst/>
            </a:prstGeom>
            <a:solidFill>
              <a:srgbClr val="04428A">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sp>
        <p:nvSpPr>
          <p:cNvPr id="11" name="文本占位符 10"/>
          <p:cNvSpPr>
            <a:spLocks noGrp="1"/>
          </p:cNvSpPr>
          <p:nvPr>
            <p:ph type="body" sz="quarter" idx="11"/>
          </p:nvPr>
        </p:nvSpPr>
        <p:spPr/>
        <p:txBody>
          <a:bodyPr/>
          <a:lstStyle/>
          <a:p>
            <a:r>
              <a:rPr lang="zh-CN" altLang="en-US" dirty="0">
                <a:sym typeface="+mn-ea"/>
              </a:rPr>
              <a:t>课程项目：多视图三维重建</a:t>
            </a:r>
            <a:endParaRPr lang="zh-CN" altLang="en-US" dirty="0"/>
          </a:p>
        </p:txBody>
      </p:sp>
      <p:grpSp>
        <p:nvGrpSpPr>
          <p:cNvPr id="14" name="组合 13"/>
          <p:cNvGrpSpPr/>
          <p:nvPr/>
        </p:nvGrpSpPr>
        <p:grpSpPr>
          <a:xfrm>
            <a:off x="3330575" y="1207808"/>
            <a:ext cx="5504641" cy="960438"/>
            <a:chOff x="3330575" y="1207808"/>
            <a:chExt cx="5504641" cy="960438"/>
          </a:xfrm>
        </p:grpSpPr>
        <p:sp>
          <p:nvSpPr>
            <p:cNvPr id="15" name="Freeform 118"/>
            <p:cNvSpPr/>
            <p:nvPr/>
          </p:nvSpPr>
          <p:spPr bwMode="auto">
            <a:xfrm>
              <a:off x="6092825" y="1653896"/>
              <a:ext cx="123825" cy="128588"/>
            </a:xfrm>
            <a:custGeom>
              <a:avLst/>
              <a:gdLst>
                <a:gd name="T0" fmla="*/ 8 w 29"/>
                <a:gd name="T1" fmla="*/ 29 h 30"/>
                <a:gd name="T2" fmla="*/ 4 w 29"/>
                <a:gd name="T3" fmla="*/ 20 h 30"/>
                <a:gd name="T4" fmla="*/ 0 w 29"/>
                <a:gd name="T5" fmla="*/ 9 h 30"/>
                <a:gd name="T6" fmla="*/ 18 w 29"/>
                <a:gd name="T7" fmla="*/ 3 h 30"/>
                <a:gd name="T8" fmla="*/ 22 w 29"/>
                <a:gd name="T9" fmla="*/ 7 h 30"/>
                <a:gd name="T10" fmla="*/ 24 w 29"/>
                <a:gd name="T11" fmla="*/ 23 h 30"/>
                <a:gd name="T12" fmla="*/ 8 w 29"/>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29" h="30">
                  <a:moveTo>
                    <a:pt x="8" y="29"/>
                  </a:moveTo>
                  <a:cubicBezTo>
                    <a:pt x="2" y="27"/>
                    <a:pt x="5" y="26"/>
                    <a:pt x="4" y="20"/>
                  </a:cubicBezTo>
                  <a:cubicBezTo>
                    <a:pt x="4" y="16"/>
                    <a:pt x="0" y="12"/>
                    <a:pt x="0" y="9"/>
                  </a:cubicBezTo>
                  <a:cubicBezTo>
                    <a:pt x="0" y="0"/>
                    <a:pt x="11" y="0"/>
                    <a:pt x="18" y="3"/>
                  </a:cubicBezTo>
                  <a:cubicBezTo>
                    <a:pt x="19" y="4"/>
                    <a:pt x="21" y="6"/>
                    <a:pt x="22" y="7"/>
                  </a:cubicBezTo>
                  <a:cubicBezTo>
                    <a:pt x="25" y="12"/>
                    <a:pt x="29" y="18"/>
                    <a:pt x="24" y="23"/>
                  </a:cubicBezTo>
                  <a:cubicBezTo>
                    <a:pt x="20" y="28"/>
                    <a:pt x="13" y="30"/>
                    <a:pt x="8" y="2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6" name="Freeform 119"/>
            <p:cNvSpPr/>
            <p:nvPr/>
          </p:nvSpPr>
          <p:spPr bwMode="auto">
            <a:xfrm>
              <a:off x="5724525" y="1276071"/>
              <a:ext cx="444500" cy="463550"/>
            </a:xfrm>
            <a:custGeom>
              <a:avLst/>
              <a:gdLst>
                <a:gd name="T0" fmla="*/ 27 w 105"/>
                <a:gd name="T1" fmla="*/ 108 h 108"/>
                <a:gd name="T2" fmla="*/ 27 w 105"/>
                <a:gd name="T3" fmla="*/ 107 h 108"/>
                <a:gd name="T4" fmla="*/ 27 w 105"/>
                <a:gd name="T5" fmla="*/ 105 h 108"/>
                <a:gd name="T6" fmla="*/ 45 w 105"/>
                <a:gd name="T7" fmla="*/ 94 h 108"/>
                <a:gd name="T8" fmla="*/ 55 w 105"/>
                <a:gd name="T9" fmla="*/ 80 h 108"/>
                <a:gd name="T10" fmla="*/ 21 w 105"/>
                <a:gd name="T11" fmla="*/ 93 h 108"/>
                <a:gd name="T12" fmla="*/ 7 w 105"/>
                <a:gd name="T13" fmla="*/ 87 h 108"/>
                <a:gd name="T14" fmla="*/ 7 w 105"/>
                <a:gd name="T15" fmla="*/ 86 h 108"/>
                <a:gd name="T16" fmla="*/ 7 w 105"/>
                <a:gd name="T17" fmla="*/ 75 h 108"/>
                <a:gd name="T18" fmla="*/ 49 w 105"/>
                <a:gd name="T19" fmla="*/ 64 h 108"/>
                <a:gd name="T20" fmla="*/ 61 w 105"/>
                <a:gd name="T21" fmla="*/ 58 h 108"/>
                <a:gd name="T22" fmla="*/ 63 w 105"/>
                <a:gd name="T23" fmla="*/ 11 h 108"/>
                <a:gd name="T24" fmla="*/ 80 w 105"/>
                <a:gd name="T25" fmla="*/ 13 h 108"/>
                <a:gd name="T26" fmla="*/ 84 w 105"/>
                <a:gd name="T27" fmla="*/ 17 h 108"/>
                <a:gd name="T28" fmla="*/ 84 w 105"/>
                <a:gd name="T29" fmla="*/ 17 h 108"/>
                <a:gd name="T30" fmla="*/ 84 w 105"/>
                <a:gd name="T31" fmla="*/ 28 h 108"/>
                <a:gd name="T32" fmla="*/ 80 w 105"/>
                <a:gd name="T33" fmla="*/ 52 h 108"/>
                <a:gd name="T34" fmla="*/ 102 w 105"/>
                <a:gd name="T35" fmla="*/ 44 h 108"/>
                <a:gd name="T36" fmla="*/ 100 w 105"/>
                <a:gd name="T37" fmla="*/ 56 h 108"/>
                <a:gd name="T38" fmla="*/ 78 w 105"/>
                <a:gd name="T39" fmla="*/ 66 h 108"/>
                <a:gd name="T40" fmla="*/ 67 w 105"/>
                <a:gd name="T41" fmla="*/ 90 h 108"/>
                <a:gd name="T42" fmla="*/ 61 w 105"/>
                <a:gd name="T43" fmla="*/ 95 h 108"/>
                <a:gd name="T44" fmla="*/ 46 w 105"/>
                <a:gd name="T45" fmla="*/ 104 h 108"/>
                <a:gd name="T46" fmla="*/ 27 w 105"/>
                <a:gd name="T4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08">
                  <a:moveTo>
                    <a:pt x="27" y="108"/>
                  </a:moveTo>
                  <a:cubicBezTo>
                    <a:pt x="27" y="108"/>
                    <a:pt x="27" y="107"/>
                    <a:pt x="27" y="107"/>
                  </a:cubicBezTo>
                  <a:cubicBezTo>
                    <a:pt x="27" y="107"/>
                    <a:pt x="27" y="106"/>
                    <a:pt x="27" y="105"/>
                  </a:cubicBezTo>
                  <a:cubicBezTo>
                    <a:pt x="29" y="105"/>
                    <a:pt x="45" y="94"/>
                    <a:pt x="45" y="94"/>
                  </a:cubicBezTo>
                  <a:cubicBezTo>
                    <a:pt x="49" y="90"/>
                    <a:pt x="54" y="86"/>
                    <a:pt x="55" y="80"/>
                  </a:cubicBezTo>
                  <a:cubicBezTo>
                    <a:pt x="43" y="84"/>
                    <a:pt x="33" y="92"/>
                    <a:pt x="21" y="93"/>
                  </a:cubicBezTo>
                  <a:cubicBezTo>
                    <a:pt x="15" y="92"/>
                    <a:pt x="11" y="89"/>
                    <a:pt x="7" y="87"/>
                  </a:cubicBezTo>
                  <a:cubicBezTo>
                    <a:pt x="7" y="87"/>
                    <a:pt x="7" y="86"/>
                    <a:pt x="7" y="86"/>
                  </a:cubicBezTo>
                  <a:cubicBezTo>
                    <a:pt x="1" y="82"/>
                    <a:pt x="0" y="77"/>
                    <a:pt x="7" y="75"/>
                  </a:cubicBezTo>
                  <a:cubicBezTo>
                    <a:pt x="19" y="77"/>
                    <a:pt x="38" y="69"/>
                    <a:pt x="49" y="64"/>
                  </a:cubicBezTo>
                  <a:cubicBezTo>
                    <a:pt x="52" y="63"/>
                    <a:pt x="59" y="61"/>
                    <a:pt x="61" y="58"/>
                  </a:cubicBezTo>
                  <a:cubicBezTo>
                    <a:pt x="64" y="42"/>
                    <a:pt x="62" y="26"/>
                    <a:pt x="63" y="11"/>
                  </a:cubicBezTo>
                  <a:cubicBezTo>
                    <a:pt x="67" y="0"/>
                    <a:pt x="74" y="8"/>
                    <a:pt x="80" y="13"/>
                  </a:cubicBezTo>
                  <a:cubicBezTo>
                    <a:pt x="81" y="14"/>
                    <a:pt x="82" y="15"/>
                    <a:pt x="84" y="17"/>
                  </a:cubicBezTo>
                  <a:cubicBezTo>
                    <a:pt x="84" y="17"/>
                    <a:pt x="84" y="17"/>
                    <a:pt x="84" y="17"/>
                  </a:cubicBezTo>
                  <a:cubicBezTo>
                    <a:pt x="87" y="22"/>
                    <a:pt x="88" y="24"/>
                    <a:pt x="84" y="28"/>
                  </a:cubicBezTo>
                  <a:cubicBezTo>
                    <a:pt x="81" y="36"/>
                    <a:pt x="79" y="44"/>
                    <a:pt x="80" y="52"/>
                  </a:cubicBezTo>
                  <a:cubicBezTo>
                    <a:pt x="88" y="51"/>
                    <a:pt x="93" y="44"/>
                    <a:pt x="102" y="44"/>
                  </a:cubicBezTo>
                  <a:cubicBezTo>
                    <a:pt x="105" y="48"/>
                    <a:pt x="104" y="52"/>
                    <a:pt x="100" y="56"/>
                  </a:cubicBezTo>
                  <a:cubicBezTo>
                    <a:pt x="93" y="59"/>
                    <a:pt x="86" y="62"/>
                    <a:pt x="78" y="66"/>
                  </a:cubicBezTo>
                  <a:cubicBezTo>
                    <a:pt x="76" y="74"/>
                    <a:pt x="73" y="84"/>
                    <a:pt x="67" y="90"/>
                  </a:cubicBezTo>
                  <a:cubicBezTo>
                    <a:pt x="66" y="91"/>
                    <a:pt x="62" y="95"/>
                    <a:pt x="61" y="95"/>
                  </a:cubicBezTo>
                  <a:cubicBezTo>
                    <a:pt x="56" y="98"/>
                    <a:pt x="51" y="102"/>
                    <a:pt x="46" y="104"/>
                  </a:cubicBezTo>
                  <a:cubicBezTo>
                    <a:pt x="30" y="108"/>
                    <a:pt x="30" y="107"/>
                    <a:pt x="27" y="10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7" name="Freeform 120"/>
            <p:cNvSpPr/>
            <p:nvPr/>
          </p:nvSpPr>
          <p:spPr bwMode="auto">
            <a:xfrm>
              <a:off x="5151438" y="1545946"/>
              <a:ext cx="261938" cy="309563"/>
            </a:xfrm>
            <a:custGeom>
              <a:avLst/>
              <a:gdLst>
                <a:gd name="T0" fmla="*/ 14 w 62"/>
                <a:gd name="T1" fmla="*/ 72 h 72"/>
                <a:gd name="T2" fmla="*/ 0 w 62"/>
                <a:gd name="T3" fmla="*/ 58 h 72"/>
                <a:gd name="T4" fmla="*/ 2 w 62"/>
                <a:gd name="T5" fmla="*/ 53 h 72"/>
                <a:gd name="T6" fmla="*/ 41 w 62"/>
                <a:gd name="T7" fmla="*/ 22 h 72"/>
                <a:gd name="T8" fmla="*/ 53 w 62"/>
                <a:gd name="T9" fmla="*/ 5 h 72"/>
                <a:gd name="T10" fmla="*/ 54 w 62"/>
                <a:gd name="T11" fmla="*/ 4 h 72"/>
                <a:gd name="T12" fmla="*/ 54 w 62"/>
                <a:gd name="T13" fmla="*/ 4 h 72"/>
                <a:gd name="T14" fmla="*/ 62 w 62"/>
                <a:gd name="T15" fmla="*/ 5 h 72"/>
                <a:gd name="T16" fmla="*/ 53 w 62"/>
                <a:gd name="T17" fmla="*/ 16 h 72"/>
                <a:gd name="T18" fmla="*/ 44 w 62"/>
                <a:gd name="T19" fmla="*/ 36 h 72"/>
                <a:gd name="T20" fmla="*/ 39 w 62"/>
                <a:gd name="T21" fmla="*/ 44 h 72"/>
                <a:gd name="T22" fmla="*/ 28 w 62"/>
                <a:gd name="T23" fmla="*/ 59 h 72"/>
                <a:gd name="T24" fmla="*/ 17 w 62"/>
                <a:gd name="T25" fmla="*/ 71 h 72"/>
                <a:gd name="T26" fmla="*/ 14 w 62"/>
                <a:gd name="T2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2">
                  <a:moveTo>
                    <a:pt x="14" y="72"/>
                  </a:moveTo>
                  <a:cubicBezTo>
                    <a:pt x="8" y="69"/>
                    <a:pt x="3" y="62"/>
                    <a:pt x="0" y="58"/>
                  </a:cubicBezTo>
                  <a:cubicBezTo>
                    <a:pt x="1" y="56"/>
                    <a:pt x="1" y="55"/>
                    <a:pt x="2" y="53"/>
                  </a:cubicBezTo>
                  <a:cubicBezTo>
                    <a:pt x="15" y="43"/>
                    <a:pt x="28" y="34"/>
                    <a:pt x="41" y="22"/>
                  </a:cubicBezTo>
                  <a:cubicBezTo>
                    <a:pt x="44" y="16"/>
                    <a:pt x="49" y="10"/>
                    <a:pt x="53" y="5"/>
                  </a:cubicBezTo>
                  <a:cubicBezTo>
                    <a:pt x="53" y="5"/>
                    <a:pt x="54" y="4"/>
                    <a:pt x="54" y="4"/>
                  </a:cubicBezTo>
                  <a:cubicBezTo>
                    <a:pt x="54" y="4"/>
                    <a:pt x="54" y="4"/>
                    <a:pt x="54" y="4"/>
                  </a:cubicBezTo>
                  <a:cubicBezTo>
                    <a:pt x="57" y="1"/>
                    <a:pt x="59" y="0"/>
                    <a:pt x="62" y="5"/>
                  </a:cubicBezTo>
                  <a:cubicBezTo>
                    <a:pt x="62" y="9"/>
                    <a:pt x="55" y="12"/>
                    <a:pt x="53" y="16"/>
                  </a:cubicBezTo>
                  <a:cubicBezTo>
                    <a:pt x="51" y="23"/>
                    <a:pt x="48" y="29"/>
                    <a:pt x="44" y="36"/>
                  </a:cubicBezTo>
                  <a:cubicBezTo>
                    <a:pt x="43" y="37"/>
                    <a:pt x="43" y="37"/>
                    <a:pt x="39" y="44"/>
                  </a:cubicBezTo>
                  <a:cubicBezTo>
                    <a:pt x="35" y="47"/>
                    <a:pt x="30" y="54"/>
                    <a:pt x="28" y="59"/>
                  </a:cubicBezTo>
                  <a:cubicBezTo>
                    <a:pt x="24" y="61"/>
                    <a:pt x="22" y="69"/>
                    <a:pt x="17" y="71"/>
                  </a:cubicBezTo>
                  <a:cubicBezTo>
                    <a:pt x="16" y="71"/>
                    <a:pt x="15" y="72"/>
                    <a:pt x="14" y="72"/>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8" name="Freeform 121"/>
            <p:cNvSpPr/>
            <p:nvPr/>
          </p:nvSpPr>
          <p:spPr bwMode="auto">
            <a:xfrm>
              <a:off x="5481638" y="1538008"/>
              <a:ext cx="149225" cy="115888"/>
            </a:xfrm>
            <a:custGeom>
              <a:avLst/>
              <a:gdLst>
                <a:gd name="T0" fmla="*/ 15 w 35"/>
                <a:gd name="T1" fmla="*/ 27 h 27"/>
                <a:gd name="T2" fmla="*/ 0 w 35"/>
                <a:gd name="T3" fmla="*/ 16 h 27"/>
                <a:gd name="T4" fmla="*/ 2 w 35"/>
                <a:gd name="T5" fmla="*/ 11 h 27"/>
                <a:gd name="T6" fmla="*/ 5 w 35"/>
                <a:gd name="T7" fmla="*/ 10 h 27"/>
                <a:gd name="T8" fmla="*/ 13 w 35"/>
                <a:gd name="T9" fmla="*/ 9 h 27"/>
                <a:gd name="T10" fmla="*/ 35 w 35"/>
                <a:gd name="T11" fmla="*/ 3 h 27"/>
                <a:gd name="T12" fmla="*/ 15 w 3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35" h="27">
                  <a:moveTo>
                    <a:pt x="15" y="27"/>
                  </a:moveTo>
                  <a:cubicBezTo>
                    <a:pt x="7" y="26"/>
                    <a:pt x="5" y="21"/>
                    <a:pt x="0" y="16"/>
                  </a:cubicBezTo>
                  <a:cubicBezTo>
                    <a:pt x="0" y="14"/>
                    <a:pt x="1" y="13"/>
                    <a:pt x="2" y="11"/>
                  </a:cubicBezTo>
                  <a:cubicBezTo>
                    <a:pt x="4" y="11"/>
                    <a:pt x="4" y="11"/>
                    <a:pt x="5" y="10"/>
                  </a:cubicBezTo>
                  <a:cubicBezTo>
                    <a:pt x="8" y="9"/>
                    <a:pt x="10" y="9"/>
                    <a:pt x="13" y="9"/>
                  </a:cubicBezTo>
                  <a:cubicBezTo>
                    <a:pt x="18" y="8"/>
                    <a:pt x="30" y="0"/>
                    <a:pt x="35" y="3"/>
                  </a:cubicBezTo>
                  <a:cubicBezTo>
                    <a:pt x="35" y="13"/>
                    <a:pt x="24" y="24"/>
                    <a:pt x="15"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19" name="Freeform 122"/>
            <p:cNvSpPr/>
            <p:nvPr/>
          </p:nvSpPr>
          <p:spPr bwMode="auto">
            <a:xfrm>
              <a:off x="5260975" y="1469746"/>
              <a:ext cx="98425" cy="115888"/>
            </a:xfrm>
            <a:custGeom>
              <a:avLst/>
              <a:gdLst>
                <a:gd name="T0" fmla="*/ 4 w 23"/>
                <a:gd name="T1" fmla="*/ 27 h 27"/>
                <a:gd name="T2" fmla="*/ 0 w 23"/>
                <a:gd name="T3" fmla="*/ 7 h 27"/>
                <a:gd name="T4" fmla="*/ 15 w 23"/>
                <a:gd name="T5" fmla="*/ 4 h 27"/>
                <a:gd name="T6" fmla="*/ 18 w 23"/>
                <a:gd name="T7" fmla="*/ 20 h 27"/>
                <a:gd name="T8" fmla="*/ 4 w 23"/>
                <a:gd name="T9" fmla="*/ 27 h 27"/>
              </a:gdLst>
              <a:ahLst/>
              <a:cxnLst>
                <a:cxn ang="0">
                  <a:pos x="T0" y="T1"/>
                </a:cxn>
                <a:cxn ang="0">
                  <a:pos x="T2" y="T3"/>
                </a:cxn>
                <a:cxn ang="0">
                  <a:pos x="T4" y="T5"/>
                </a:cxn>
                <a:cxn ang="0">
                  <a:pos x="T6" y="T7"/>
                </a:cxn>
                <a:cxn ang="0">
                  <a:pos x="T8" y="T9"/>
                </a:cxn>
              </a:cxnLst>
              <a:rect l="0" t="0" r="r" b="b"/>
              <a:pathLst>
                <a:path w="23" h="27">
                  <a:moveTo>
                    <a:pt x="4" y="27"/>
                  </a:moveTo>
                  <a:cubicBezTo>
                    <a:pt x="1" y="24"/>
                    <a:pt x="0" y="11"/>
                    <a:pt x="0" y="7"/>
                  </a:cubicBezTo>
                  <a:cubicBezTo>
                    <a:pt x="2" y="0"/>
                    <a:pt x="9" y="0"/>
                    <a:pt x="15" y="4"/>
                  </a:cubicBezTo>
                  <a:cubicBezTo>
                    <a:pt x="20" y="10"/>
                    <a:pt x="23" y="13"/>
                    <a:pt x="18" y="20"/>
                  </a:cubicBezTo>
                  <a:cubicBezTo>
                    <a:pt x="13" y="25"/>
                    <a:pt x="10" y="26"/>
                    <a:pt x="4"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0" name="Freeform 123"/>
            <p:cNvSpPr/>
            <p:nvPr/>
          </p:nvSpPr>
          <p:spPr bwMode="auto">
            <a:xfrm>
              <a:off x="5478463" y="1391958"/>
              <a:ext cx="173038" cy="163513"/>
            </a:xfrm>
            <a:custGeom>
              <a:avLst/>
              <a:gdLst>
                <a:gd name="T0" fmla="*/ 14 w 41"/>
                <a:gd name="T1" fmla="*/ 38 h 38"/>
                <a:gd name="T2" fmla="*/ 17 w 41"/>
                <a:gd name="T3" fmla="*/ 24 h 38"/>
                <a:gd name="T4" fmla="*/ 11 w 41"/>
                <a:gd name="T5" fmla="*/ 25 h 38"/>
                <a:gd name="T6" fmla="*/ 3 w 41"/>
                <a:gd name="T7" fmla="*/ 12 h 38"/>
                <a:gd name="T8" fmla="*/ 11 w 41"/>
                <a:gd name="T9" fmla="*/ 9 h 38"/>
                <a:gd name="T10" fmla="*/ 27 w 41"/>
                <a:gd name="T11" fmla="*/ 1 h 38"/>
                <a:gd name="T12" fmla="*/ 41 w 41"/>
                <a:gd name="T13" fmla="*/ 14 h 38"/>
                <a:gd name="T14" fmla="*/ 32 w 41"/>
                <a:gd name="T15" fmla="*/ 29 h 38"/>
                <a:gd name="T16" fmla="*/ 18 w 41"/>
                <a:gd name="T17" fmla="*/ 38 h 38"/>
                <a:gd name="T18" fmla="*/ 14 w 41"/>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8">
                  <a:moveTo>
                    <a:pt x="14" y="38"/>
                  </a:moveTo>
                  <a:cubicBezTo>
                    <a:pt x="13" y="35"/>
                    <a:pt x="19" y="26"/>
                    <a:pt x="17" y="24"/>
                  </a:cubicBezTo>
                  <a:cubicBezTo>
                    <a:pt x="15" y="24"/>
                    <a:pt x="13" y="25"/>
                    <a:pt x="11" y="25"/>
                  </a:cubicBezTo>
                  <a:cubicBezTo>
                    <a:pt x="6" y="23"/>
                    <a:pt x="0" y="17"/>
                    <a:pt x="3" y="12"/>
                  </a:cubicBezTo>
                  <a:cubicBezTo>
                    <a:pt x="6" y="8"/>
                    <a:pt x="5" y="9"/>
                    <a:pt x="11" y="9"/>
                  </a:cubicBezTo>
                  <a:cubicBezTo>
                    <a:pt x="16" y="6"/>
                    <a:pt x="22" y="4"/>
                    <a:pt x="27" y="1"/>
                  </a:cubicBezTo>
                  <a:cubicBezTo>
                    <a:pt x="36" y="0"/>
                    <a:pt x="41" y="5"/>
                    <a:pt x="41" y="14"/>
                  </a:cubicBezTo>
                  <a:cubicBezTo>
                    <a:pt x="40" y="20"/>
                    <a:pt x="36" y="25"/>
                    <a:pt x="32" y="29"/>
                  </a:cubicBezTo>
                  <a:cubicBezTo>
                    <a:pt x="27" y="32"/>
                    <a:pt x="22" y="35"/>
                    <a:pt x="18" y="38"/>
                  </a:cubicBezTo>
                  <a:cubicBezTo>
                    <a:pt x="17" y="38"/>
                    <a:pt x="15" y="38"/>
                    <a:pt x="14" y="3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1" name="Freeform 124"/>
            <p:cNvSpPr/>
            <p:nvPr/>
          </p:nvSpPr>
          <p:spPr bwMode="auto">
            <a:xfrm>
              <a:off x="5308600" y="1326871"/>
              <a:ext cx="104775" cy="115888"/>
            </a:xfrm>
            <a:custGeom>
              <a:avLst/>
              <a:gdLst>
                <a:gd name="T0" fmla="*/ 3 w 25"/>
                <a:gd name="T1" fmla="*/ 27 h 27"/>
                <a:gd name="T2" fmla="*/ 3 w 25"/>
                <a:gd name="T3" fmla="*/ 23 h 27"/>
                <a:gd name="T4" fmla="*/ 0 w 25"/>
                <a:gd name="T5" fmla="*/ 12 h 27"/>
                <a:gd name="T6" fmla="*/ 6 w 25"/>
                <a:gd name="T7" fmla="*/ 0 h 27"/>
                <a:gd name="T8" fmla="*/ 22 w 25"/>
                <a:gd name="T9" fmla="*/ 18 h 27"/>
                <a:gd name="T10" fmla="*/ 3 w 25"/>
                <a:gd name="T11" fmla="*/ 27 h 27"/>
              </a:gdLst>
              <a:ahLst/>
              <a:cxnLst>
                <a:cxn ang="0">
                  <a:pos x="T0" y="T1"/>
                </a:cxn>
                <a:cxn ang="0">
                  <a:pos x="T2" y="T3"/>
                </a:cxn>
                <a:cxn ang="0">
                  <a:pos x="T4" y="T5"/>
                </a:cxn>
                <a:cxn ang="0">
                  <a:pos x="T6" y="T7"/>
                </a:cxn>
                <a:cxn ang="0">
                  <a:pos x="T8" y="T9"/>
                </a:cxn>
                <a:cxn ang="0">
                  <a:pos x="T10" y="T11"/>
                </a:cxn>
              </a:cxnLst>
              <a:rect l="0" t="0" r="r" b="b"/>
              <a:pathLst>
                <a:path w="25" h="27">
                  <a:moveTo>
                    <a:pt x="3" y="27"/>
                  </a:moveTo>
                  <a:cubicBezTo>
                    <a:pt x="1" y="25"/>
                    <a:pt x="2" y="24"/>
                    <a:pt x="3" y="23"/>
                  </a:cubicBezTo>
                  <a:cubicBezTo>
                    <a:pt x="3" y="19"/>
                    <a:pt x="1" y="16"/>
                    <a:pt x="0" y="12"/>
                  </a:cubicBezTo>
                  <a:cubicBezTo>
                    <a:pt x="2" y="5"/>
                    <a:pt x="0" y="3"/>
                    <a:pt x="6" y="0"/>
                  </a:cubicBezTo>
                  <a:cubicBezTo>
                    <a:pt x="10" y="1"/>
                    <a:pt x="25" y="9"/>
                    <a:pt x="22" y="18"/>
                  </a:cubicBezTo>
                  <a:cubicBezTo>
                    <a:pt x="18" y="23"/>
                    <a:pt x="9" y="26"/>
                    <a:pt x="3"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2" name="Freeform 125"/>
            <p:cNvSpPr/>
            <p:nvPr/>
          </p:nvSpPr>
          <p:spPr bwMode="auto">
            <a:xfrm>
              <a:off x="4416425" y="1361796"/>
              <a:ext cx="674688" cy="519113"/>
            </a:xfrm>
            <a:custGeom>
              <a:avLst/>
              <a:gdLst>
                <a:gd name="T0" fmla="*/ 17 w 159"/>
                <a:gd name="T1" fmla="*/ 121 h 121"/>
                <a:gd name="T2" fmla="*/ 11 w 159"/>
                <a:gd name="T3" fmla="*/ 95 h 121"/>
                <a:gd name="T4" fmla="*/ 14 w 159"/>
                <a:gd name="T5" fmla="*/ 92 h 121"/>
                <a:gd name="T6" fmla="*/ 14 w 159"/>
                <a:gd name="T7" fmla="*/ 91 h 121"/>
                <a:gd name="T8" fmla="*/ 36 w 159"/>
                <a:gd name="T9" fmla="*/ 61 h 121"/>
                <a:gd name="T10" fmla="*/ 43 w 159"/>
                <a:gd name="T11" fmla="*/ 53 h 121"/>
                <a:gd name="T12" fmla="*/ 43 w 159"/>
                <a:gd name="T13" fmla="*/ 62 h 121"/>
                <a:gd name="T14" fmla="*/ 49 w 159"/>
                <a:gd name="T15" fmla="*/ 62 h 121"/>
                <a:gd name="T16" fmla="*/ 69 w 159"/>
                <a:gd name="T17" fmla="*/ 46 h 121"/>
                <a:gd name="T18" fmla="*/ 70 w 159"/>
                <a:gd name="T19" fmla="*/ 38 h 121"/>
                <a:gd name="T20" fmla="*/ 55 w 159"/>
                <a:gd name="T21" fmla="*/ 35 h 121"/>
                <a:gd name="T22" fmla="*/ 71 w 159"/>
                <a:gd name="T23" fmla="*/ 23 h 121"/>
                <a:gd name="T24" fmla="*/ 75 w 159"/>
                <a:gd name="T25" fmla="*/ 7 h 121"/>
                <a:gd name="T26" fmla="*/ 89 w 159"/>
                <a:gd name="T27" fmla="*/ 17 h 121"/>
                <a:gd name="T28" fmla="*/ 89 w 159"/>
                <a:gd name="T29" fmla="*/ 29 h 121"/>
                <a:gd name="T30" fmla="*/ 88 w 159"/>
                <a:gd name="T31" fmla="*/ 36 h 121"/>
                <a:gd name="T32" fmla="*/ 90 w 159"/>
                <a:gd name="T33" fmla="*/ 36 h 121"/>
                <a:gd name="T34" fmla="*/ 106 w 159"/>
                <a:gd name="T35" fmla="*/ 25 h 121"/>
                <a:gd name="T36" fmla="*/ 113 w 159"/>
                <a:gd name="T37" fmla="*/ 3 h 121"/>
                <a:gd name="T38" fmla="*/ 132 w 159"/>
                <a:gd name="T39" fmla="*/ 8 h 121"/>
                <a:gd name="T40" fmla="*/ 143 w 159"/>
                <a:gd name="T41" fmla="*/ 3 h 121"/>
                <a:gd name="T42" fmla="*/ 147 w 159"/>
                <a:gd name="T43" fmla="*/ 3 h 121"/>
                <a:gd name="T44" fmla="*/ 149 w 159"/>
                <a:gd name="T45" fmla="*/ 10 h 121"/>
                <a:gd name="T46" fmla="*/ 127 w 159"/>
                <a:gd name="T47" fmla="*/ 31 h 121"/>
                <a:gd name="T48" fmla="*/ 134 w 159"/>
                <a:gd name="T49" fmla="*/ 23 h 121"/>
                <a:gd name="T50" fmla="*/ 154 w 159"/>
                <a:gd name="T51" fmla="*/ 27 h 121"/>
                <a:gd name="T52" fmla="*/ 149 w 159"/>
                <a:gd name="T53" fmla="*/ 40 h 121"/>
                <a:gd name="T54" fmla="*/ 147 w 159"/>
                <a:gd name="T55" fmla="*/ 43 h 121"/>
                <a:gd name="T56" fmla="*/ 147 w 159"/>
                <a:gd name="T57" fmla="*/ 74 h 121"/>
                <a:gd name="T58" fmla="*/ 140 w 159"/>
                <a:gd name="T59" fmla="*/ 86 h 121"/>
                <a:gd name="T60" fmla="*/ 140 w 159"/>
                <a:gd name="T61" fmla="*/ 86 h 121"/>
                <a:gd name="T62" fmla="*/ 139 w 159"/>
                <a:gd name="T63" fmla="*/ 86 h 121"/>
                <a:gd name="T64" fmla="*/ 128 w 159"/>
                <a:gd name="T65" fmla="*/ 91 h 121"/>
                <a:gd name="T66" fmla="*/ 128 w 159"/>
                <a:gd name="T67" fmla="*/ 46 h 121"/>
                <a:gd name="T68" fmla="*/ 127 w 159"/>
                <a:gd name="T69" fmla="*/ 46 h 121"/>
                <a:gd name="T70" fmla="*/ 113 w 159"/>
                <a:gd name="T71" fmla="*/ 72 h 121"/>
                <a:gd name="T72" fmla="*/ 101 w 159"/>
                <a:gd name="T73" fmla="*/ 64 h 121"/>
                <a:gd name="T74" fmla="*/ 104 w 159"/>
                <a:gd name="T75" fmla="*/ 61 h 121"/>
                <a:gd name="T76" fmla="*/ 106 w 159"/>
                <a:gd name="T77" fmla="*/ 36 h 121"/>
                <a:gd name="T78" fmla="*/ 90 w 159"/>
                <a:gd name="T79" fmla="*/ 51 h 121"/>
                <a:gd name="T80" fmla="*/ 83 w 159"/>
                <a:gd name="T81" fmla="*/ 56 h 121"/>
                <a:gd name="T82" fmla="*/ 78 w 159"/>
                <a:gd name="T83" fmla="*/ 73 h 121"/>
                <a:gd name="T84" fmla="*/ 75 w 159"/>
                <a:gd name="T85" fmla="*/ 81 h 121"/>
                <a:gd name="T86" fmla="*/ 74 w 159"/>
                <a:gd name="T87" fmla="*/ 81 h 121"/>
                <a:gd name="T88" fmla="*/ 60 w 159"/>
                <a:gd name="T89" fmla="*/ 89 h 121"/>
                <a:gd name="T90" fmla="*/ 60 w 159"/>
                <a:gd name="T91" fmla="*/ 86 h 121"/>
                <a:gd name="T92" fmla="*/ 67 w 159"/>
                <a:gd name="T93" fmla="*/ 68 h 121"/>
                <a:gd name="T94" fmla="*/ 52 w 159"/>
                <a:gd name="T95" fmla="*/ 75 h 121"/>
                <a:gd name="T96" fmla="*/ 43 w 159"/>
                <a:gd name="T97" fmla="*/ 73 h 121"/>
                <a:gd name="T98" fmla="*/ 43 w 159"/>
                <a:gd name="T99" fmla="*/ 72 h 121"/>
                <a:gd name="T100" fmla="*/ 39 w 159"/>
                <a:gd name="T101" fmla="*/ 70 h 121"/>
                <a:gd name="T102" fmla="*/ 36 w 159"/>
                <a:gd name="T103" fmla="*/ 80 h 121"/>
                <a:gd name="T104" fmla="*/ 22 w 159"/>
                <a:gd name="T105" fmla="*/ 118 h 121"/>
                <a:gd name="T106" fmla="*/ 17 w 159"/>
                <a:gd name="T10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1">
                  <a:moveTo>
                    <a:pt x="17" y="121"/>
                  </a:moveTo>
                  <a:cubicBezTo>
                    <a:pt x="8" y="118"/>
                    <a:pt x="0" y="100"/>
                    <a:pt x="11" y="95"/>
                  </a:cubicBezTo>
                  <a:cubicBezTo>
                    <a:pt x="11" y="94"/>
                    <a:pt x="12" y="92"/>
                    <a:pt x="14" y="92"/>
                  </a:cubicBezTo>
                  <a:cubicBezTo>
                    <a:pt x="14" y="91"/>
                    <a:pt x="14" y="91"/>
                    <a:pt x="14" y="91"/>
                  </a:cubicBezTo>
                  <a:cubicBezTo>
                    <a:pt x="22" y="82"/>
                    <a:pt x="28" y="71"/>
                    <a:pt x="36" y="61"/>
                  </a:cubicBezTo>
                  <a:cubicBezTo>
                    <a:pt x="37" y="58"/>
                    <a:pt x="38" y="54"/>
                    <a:pt x="43" y="53"/>
                  </a:cubicBezTo>
                  <a:cubicBezTo>
                    <a:pt x="45" y="55"/>
                    <a:pt x="44" y="59"/>
                    <a:pt x="43" y="62"/>
                  </a:cubicBezTo>
                  <a:cubicBezTo>
                    <a:pt x="44" y="63"/>
                    <a:pt x="47" y="62"/>
                    <a:pt x="49" y="62"/>
                  </a:cubicBezTo>
                  <a:cubicBezTo>
                    <a:pt x="55" y="57"/>
                    <a:pt x="63" y="52"/>
                    <a:pt x="69" y="46"/>
                  </a:cubicBezTo>
                  <a:cubicBezTo>
                    <a:pt x="70" y="44"/>
                    <a:pt x="70" y="41"/>
                    <a:pt x="70" y="38"/>
                  </a:cubicBezTo>
                  <a:cubicBezTo>
                    <a:pt x="66" y="40"/>
                    <a:pt x="52" y="43"/>
                    <a:pt x="55" y="35"/>
                  </a:cubicBezTo>
                  <a:cubicBezTo>
                    <a:pt x="61" y="33"/>
                    <a:pt x="69" y="28"/>
                    <a:pt x="71" y="23"/>
                  </a:cubicBezTo>
                  <a:cubicBezTo>
                    <a:pt x="73" y="17"/>
                    <a:pt x="72" y="11"/>
                    <a:pt x="75" y="7"/>
                  </a:cubicBezTo>
                  <a:cubicBezTo>
                    <a:pt x="81" y="4"/>
                    <a:pt x="88" y="11"/>
                    <a:pt x="89" y="17"/>
                  </a:cubicBezTo>
                  <a:cubicBezTo>
                    <a:pt x="91" y="21"/>
                    <a:pt x="99" y="16"/>
                    <a:pt x="89" y="29"/>
                  </a:cubicBezTo>
                  <a:cubicBezTo>
                    <a:pt x="87" y="31"/>
                    <a:pt x="88" y="33"/>
                    <a:pt x="88" y="36"/>
                  </a:cubicBezTo>
                  <a:cubicBezTo>
                    <a:pt x="89" y="36"/>
                    <a:pt x="89" y="36"/>
                    <a:pt x="90" y="36"/>
                  </a:cubicBezTo>
                  <a:cubicBezTo>
                    <a:pt x="95" y="33"/>
                    <a:pt x="101" y="29"/>
                    <a:pt x="106" y="25"/>
                  </a:cubicBezTo>
                  <a:cubicBezTo>
                    <a:pt x="108" y="17"/>
                    <a:pt x="109" y="10"/>
                    <a:pt x="113" y="3"/>
                  </a:cubicBezTo>
                  <a:cubicBezTo>
                    <a:pt x="119" y="0"/>
                    <a:pt x="127" y="4"/>
                    <a:pt x="132" y="8"/>
                  </a:cubicBezTo>
                  <a:cubicBezTo>
                    <a:pt x="137" y="8"/>
                    <a:pt x="139" y="6"/>
                    <a:pt x="143" y="3"/>
                  </a:cubicBezTo>
                  <a:cubicBezTo>
                    <a:pt x="145" y="3"/>
                    <a:pt x="145" y="3"/>
                    <a:pt x="147" y="3"/>
                  </a:cubicBezTo>
                  <a:cubicBezTo>
                    <a:pt x="149" y="5"/>
                    <a:pt x="149" y="7"/>
                    <a:pt x="149" y="10"/>
                  </a:cubicBezTo>
                  <a:cubicBezTo>
                    <a:pt x="146" y="18"/>
                    <a:pt x="122" y="21"/>
                    <a:pt x="127" y="31"/>
                  </a:cubicBezTo>
                  <a:cubicBezTo>
                    <a:pt x="131" y="31"/>
                    <a:pt x="133" y="26"/>
                    <a:pt x="134" y="23"/>
                  </a:cubicBezTo>
                  <a:cubicBezTo>
                    <a:pt x="139" y="20"/>
                    <a:pt x="149" y="23"/>
                    <a:pt x="154" y="27"/>
                  </a:cubicBezTo>
                  <a:cubicBezTo>
                    <a:pt x="159" y="34"/>
                    <a:pt x="155" y="36"/>
                    <a:pt x="149" y="40"/>
                  </a:cubicBezTo>
                  <a:cubicBezTo>
                    <a:pt x="149" y="41"/>
                    <a:pt x="148" y="42"/>
                    <a:pt x="147" y="43"/>
                  </a:cubicBezTo>
                  <a:cubicBezTo>
                    <a:pt x="147" y="56"/>
                    <a:pt x="147" y="56"/>
                    <a:pt x="147" y="74"/>
                  </a:cubicBezTo>
                  <a:cubicBezTo>
                    <a:pt x="145" y="79"/>
                    <a:pt x="144" y="82"/>
                    <a:pt x="140" y="86"/>
                  </a:cubicBezTo>
                  <a:cubicBezTo>
                    <a:pt x="140" y="86"/>
                    <a:pt x="140" y="86"/>
                    <a:pt x="140" y="86"/>
                  </a:cubicBezTo>
                  <a:cubicBezTo>
                    <a:pt x="140" y="86"/>
                    <a:pt x="139" y="86"/>
                    <a:pt x="139" y="86"/>
                  </a:cubicBezTo>
                  <a:cubicBezTo>
                    <a:pt x="137" y="90"/>
                    <a:pt x="131" y="94"/>
                    <a:pt x="128" y="91"/>
                  </a:cubicBezTo>
                  <a:cubicBezTo>
                    <a:pt x="128" y="76"/>
                    <a:pt x="129" y="60"/>
                    <a:pt x="128" y="46"/>
                  </a:cubicBezTo>
                  <a:cubicBezTo>
                    <a:pt x="128" y="46"/>
                    <a:pt x="128" y="46"/>
                    <a:pt x="127" y="46"/>
                  </a:cubicBezTo>
                  <a:cubicBezTo>
                    <a:pt x="126" y="53"/>
                    <a:pt x="119" y="67"/>
                    <a:pt x="113" y="72"/>
                  </a:cubicBezTo>
                  <a:cubicBezTo>
                    <a:pt x="107" y="72"/>
                    <a:pt x="102" y="69"/>
                    <a:pt x="101" y="64"/>
                  </a:cubicBezTo>
                  <a:cubicBezTo>
                    <a:pt x="101" y="62"/>
                    <a:pt x="102" y="62"/>
                    <a:pt x="104" y="61"/>
                  </a:cubicBezTo>
                  <a:cubicBezTo>
                    <a:pt x="107" y="54"/>
                    <a:pt x="106" y="42"/>
                    <a:pt x="106" y="36"/>
                  </a:cubicBezTo>
                  <a:cubicBezTo>
                    <a:pt x="101" y="36"/>
                    <a:pt x="93" y="47"/>
                    <a:pt x="90" y="51"/>
                  </a:cubicBezTo>
                  <a:cubicBezTo>
                    <a:pt x="87" y="53"/>
                    <a:pt x="85" y="54"/>
                    <a:pt x="83" y="56"/>
                  </a:cubicBezTo>
                  <a:cubicBezTo>
                    <a:pt x="81" y="62"/>
                    <a:pt x="80" y="67"/>
                    <a:pt x="78" y="73"/>
                  </a:cubicBezTo>
                  <a:cubicBezTo>
                    <a:pt x="77" y="76"/>
                    <a:pt x="76" y="79"/>
                    <a:pt x="75" y="81"/>
                  </a:cubicBezTo>
                  <a:cubicBezTo>
                    <a:pt x="74" y="81"/>
                    <a:pt x="74" y="81"/>
                    <a:pt x="74" y="81"/>
                  </a:cubicBezTo>
                  <a:cubicBezTo>
                    <a:pt x="72" y="85"/>
                    <a:pt x="65" y="95"/>
                    <a:pt x="60" y="89"/>
                  </a:cubicBezTo>
                  <a:cubicBezTo>
                    <a:pt x="60" y="88"/>
                    <a:pt x="60" y="87"/>
                    <a:pt x="60" y="86"/>
                  </a:cubicBezTo>
                  <a:cubicBezTo>
                    <a:pt x="64" y="81"/>
                    <a:pt x="67" y="74"/>
                    <a:pt x="67" y="68"/>
                  </a:cubicBezTo>
                  <a:cubicBezTo>
                    <a:pt x="61" y="70"/>
                    <a:pt x="57" y="75"/>
                    <a:pt x="52" y="75"/>
                  </a:cubicBezTo>
                  <a:cubicBezTo>
                    <a:pt x="48" y="75"/>
                    <a:pt x="45" y="74"/>
                    <a:pt x="43" y="73"/>
                  </a:cubicBezTo>
                  <a:cubicBezTo>
                    <a:pt x="43" y="72"/>
                    <a:pt x="43" y="72"/>
                    <a:pt x="43" y="72"/>
                  </a:cubicBezTo>
                  <a:cubicBezTo>
                    <a:pt x="41" y="71"/>
                    <a:pt x="40" y="70"/>
                    <a:pt x="39" y="70"/>
                  </a:cubicBezTo>
                  <a:cubicBezTo>
                    <a:pt x="38" y="73"/>
                    <a:pt x="37" y="77"/>
                    <a:pt x="36" y="80"/>
                  </a:cubicBezTo>
                  <a:cubicBezTo>
                    <a:pt x="30" y="92"/>
                    <a:pt x="26" y="104"/>
                    <a:pt x="22" y="118"/>
                  </a:cubicBezTo>
                  <a:cubicBezTo>
                    <a:pt x="20" y="120"/>
                    <a:pt x="19" y="120"/>
                    <a:pt x="17" y="12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3" name="Freeform 126"/>
            <p:cNvSpPr/>
            <p:nvPr/>
          </p:nvSpPr>
          <p:spPr bwMode="auto">
            <a:xfrm>
              <a:off x="4518025" y="1442758"/>
              <a:ext cx="101600" cy="133350"/>
            </a:xfrm>
            <a:custGeom>
              <a:avLst/>
              <a:gdLst>
                <a:gd name="T0" fmla="*/ 4 w 24"/>
                <a:gd name="T1" fmla="*/ 31 h 31"/>
                <a:gd name="T2" fmla="*/ 5 w 24"/>
                <a:gd name="T3" fmla="*/ 22 h 31"/>
                <a:gd name="T4" fmla="*/ 5 w 24"/>
                <a:gd name="T5" fmla="*/ 0 h 31"/>
                <a:gd name="T6" fmla="*/ 7 w 24"/>
                <a:gd name="T7" fmla="*/ 0 h 31"/>
                <a:gd name="T8" fmla="*/ 20 w 24"/>
                <a:gd name="T9" fmla="*/ 13 h 31"/>
                <a:gd name="T10" fmla="*/ 4 w 24"/>
                <a:gd name="T11" fmla="*/ 31 h 31"/>
              </a:gdLst>
              <a:ahLst/>
              <a:cxnLst>
                <a:cxn ang="0">
                  <a:pos x="T0" y="T1"/>
                </a:cxn>
                <a:cxn ang="0">
                  <a:pos x="T2" y="T3"/>
                </a:cxn>
                <a:cxn ang="0">
                  <a:pos x="T4" y="T5"/>
                </a:cxn>
                <a:cxn ang="0">
                  <a:pos x="T6" y="T7"/>
                </a:cxn>
                <a:cxn ang="0">
                  <a:pos x="T8" y="T9"/>
                </a:cxn>
                <a:cxn ang="0">
                  <a:pos x="T10" y="T11"/>
                </a:cxn>
              </a:cxnLst>
              <a:rect l="0" t="0" r="r" b="b"/>
              <a:pathLst>
                <a:path w="24" h="31">
                  <a:moveTo>
                    <a:pt x="4" y="31"/>
                  </a:moveTo>
                  <a:cubicBezTo>
                    <a:pt x="2" y="28"/>
                    <a:pt x="4" y="25"/>
                    <a:pt x="5" y="22"/>
                  </a:cubicBezTo>
                  <a:cubicBezTo>
                    <a:pt x="2" y="14"/>
                    <a:pt x="0" y="7"/>
                    <a:pt x="5" y="0"/>
                  </a:cubicBezTo>
                  <a:cubicBezTo>
                    <a:pt x="6" y="0"/>
                    <a:pt x="7" y="0"/>
                    <a:pt x="7" y="0"/>
                  </a:cubicBezTo>
                  <a:cubicBezTo>
                    <a:pt x="11" y="3"/>
                    <a:pt x="17" y="9"/>
                    <a:pt x="20" y="13"/>
                  </a:cubicBezTo>
                  <a:cubicBezTo>
                    <a:pt x="24" y="24"/>
                    <a:pt x="11" y="28"/>
                    <a:pt x="4" y="3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4" name="Freeform 127"/>
            <p:cNvSpPr/>
            <p:nvPr/>
          </p:nvSpPr>
          <p:spPr bwMode="auto">
            <a:xfrm>
              <a:off x="4543425" y="1301471"/>
              <a:ext cx="128588" cy="133350"/>
            </a:xfrm>
            <a:custGeom>
              <a:avLst/>
              <a:gdLst>
                <a:gd name="T0" fmla="*/ 6 w 30"/>
                <a:gd name="T1" fmla="*/ 31 h 31"/>
                <a:gd name="T2" fmla="*/ 4 w 30"/>
                <a:gd name="T3" fmla="*/ 29 h 31"/>
                <a:gd name="T4" fmla="*/ 5 w 30"/>
                <a:gd name="T5" fmla="*/ 24 h 31"/>
                <a:gd name="T6" fmla="*/ 9 w 30"/>
                <a:gd name="T7" fmla="*/ 0 h 31"/>
                <a:gd name="T8" fmla="*/ 13 w 30"/>
                <a:gd name="T9" fmla="*/ 6 h 31"/>
                <a:gd name="T10" fmla="*/ 19 w 30"/>
                <a:gd name="T11" fmla="*/ 26 h 31"/>
                <a:gd name="T12" fmla="*/ 6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6" y="31"/>
                  </a:moveTo>
                  <a:cubicBezTo>
                    <a:pt x="4" y="31"/>
                    <a:pt x="4" y="30"/>
                    <a:pt x="4" y="29"/>
                  </a:cubicBezTo>
                  <a:cubicBezTo>
                    <a:pt x="5" y="27"/>
                    <a:pt x="6" y="26"/>
                    <a:pt x="5" y="24"/>
                  </a:cubicBezTo>
                  <a:cubicBezTo>
                    <a:pt x="0" y="16"/>
                    <a:pt x="0" y="4"/>
                    <a:pt x="9" y="0"/>
                  </a:cubicBezTo>
                  <a:cubicBezTo>
                    <a:pt x="12" y="0"/>
                    <a:pt x="12" y="3"/>
                    <a:pt x="13" y="6"/>
                  </a:cubicBezTo>
                  <a:cubicBezTo>
                    <a:pt x="19" y="12"/>
                    <a:pt x="30" y="19"/>
                    <a:pt x="19" y="26"/>
                  </a:cubicBezTo>
                  <a:cubicBezTo>
                    <a:pt x="15" y="28"/>
                    <a:pt x="10" y="30"/>
                    <a:pt x="6" y="3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5" name="Freeform 128"/>
            <p:cNvSpPr/>
            <p:nvPr/>
          </p:nvSpPr>
          <p:spPr bwMode="auto">
            <a:xfrm>
              <a:off x="6364288" y="1460221"/>
              <a:ext cx="73025" cy="107950"/>
            </a:xfrm>
            <a:custGeom>
              <a:avLst/>
              <a:gdLst>
                <a:gd name="T0" fmla="*/ 8 w 17"/>
                <a:gd name="T1" fmla="*/ 25 h 25"/>
                <a:gd name="T2" fmla="*/ 3 w 17"/>
                <a:gd name="T3" fmla="*/ 4 h 25"/>
                <a:gd name="T4" fmla="*/ 17 w 17"/>
                <a:gd name="T5" fmla="*/ 15 h 25"/>
                <a:gd name="T6" fmla="*/ 8 w 17"/>
                <a:gd name="T7" fmla="*/ 25 h 25"/>
              </a:gdLst>
              <a:ahLst/>
              <a:cxnLst>
                <a:cxn ang="0">
                  <a:pos x="T0" y="T1"/>
                </a:cxn>
                <a:cxn ang="0">
                  <a:pos x="T2" y="T3"/>
                </a:cxn>
                <a:cxn ang="0">
                  <a:pos x="T4" y="T5"/>
                </a:cxn>
                <a:cxn ang="0">
                  <a:pos x="T6" y="T7"/>
                </a:cxn>
              </a:cxnLst>
              <a:rect l="0" t="0" r="r" b="b"/>
              <a:pathLst>
                <a:path w="17" h="25">
                  <a:moveTo>
                    <a:pt x="8" y="25"/>
                  </a:moveTo>
                  <a:cubicBezTo>
                    <a:pt x="0" y="23"/>
                    <a:pt x="1" y="10"/>
                    <a:pt x="3" y="4"/>
                  </a:cubicBezTo>
                  <a:cubicBezTo>
                    <a:pt x="9" y="0"/>
                    <a:pt x="16" y="8"/>
                    <a:pt x="17" y="15"/>
                  </a:cubicBezTo>
                  <a:cubicBezTo>
                    <a:pt x="15" y="23"/>
                    <a:pt x="15" y="24"/>
                    <a:pt x="8" y="25"/>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6" name="Freeform 129"/>
            <p:cNvSpPr>
              <a:spLocks noEditPoints="1"/>
            </p:cNvSpPr>
            <p:nvPr/>
          </p:nvSpPr>
          <p:spPr bwMode="auto">
            <a:xfrm>
              <a:off x="6338888" y="1207808"/>
              <a:ext cx="458788" cy="625475"/>
            </a:xfrm>
            <a:custGeom>
              <a:avLst/>
              <a:gdLst>
                <a:gd name="T0" fmla="*/ 57 w 108"/>
                <a:gd name="T1" fmla="*/ 145 h 146"/>
                <a:gd name="T2" fmla="*/ 27 w 108"/>
                <a:gd name="T3" fmla="*/ 139 h 146"/>
                <a:gd name="T4" fmla="*/ 45 w 108"/>
                <a:gd name="T5" fmla="*/ 119 h 146"/>
                <a:gd name="T6" fmla="*/ 0 w 108"/>
                <a:gd name="T7" fmla="*/ 119 h 146"/>
                <a:gd name="T8" fmla="*/ 45 w 108"/>
                <a:gd name="T9" fmla="*/ 100 h 146"/>
                <a:gd name="T10" fmla="*/ 61 w 108"/>
                <a:gd name="T11" fmla="*/ 87 h 146"/>
                <a:gd name="T12" fmla="*/ 73 w 108"/>
                <a:gd name="T13" fmla="*/ 78 h 146"/>
                <a:gd name="T14" fmla="*/ 25 w 108"/>
                <a:gd name="T15" fmla="*/ 96 h 146"/>
                <a:gd name="T16" fmla="*/ 27 w 108"/>
                <a:gd name="T17" fmla="*/ 87 h 146"/>
                <a:gd name="T18" fmla="*/ 59 w 108"/>
                <a:gd name="T19" fmla="*/ 66 h 146"/>
                <a:gd name="T20" fmla="*/ 57 w 108"/>
                <a:gd name="T21" fmla="*/ 63 h 146"/>
                <a:gd name="T22" fmla="*/ 31 w 108"/>
                <a:gd name="T23" fmla="*/ 75 h 146"/>
                <a:gd name="T24" fmla="*/ 22 w 108"/>
                <a:gd name="T25" fmla="*/ 49 h 146"/>
                <a:gd name="T26" fmla="*/ 26 w 108"/>
                <a:gd name="T27" fmla="*/ 35 h 146"/>
                <a:gd name="T28" fmla="*/ 37 w 108"/>
                <a:gd name="T29" fmla="*/ 45 h 146"/>
                <a:gd name="T30" fmla="*/ 48 w 108"/>
                <a:gd name="T31" fmla="*/ 53 h 146"/>
                <a:gd name="T32" fmla="*/ 55 w 108"/>
                <a:gd name="T33" fmla="*/ 44 h 146"/>
                <a:gd name="T34" fmla="*/ 52 w 108"/>
                <a:gd name="T35" fmla="*/ 36 h 146"/>
                <a:gd name="T36" fmla="*/ 67 w 108"/>
                <a:gd name="T37" fmla="*/ 20 h 146"/>
                <a:gd name="T38" fmla="*/ 89 w 108"/>
                <a:gd name="T39" fmla="*/ 16 h 146"/>
                <a:gd name="T40" fmla="*/ 89 w 108"/>
                <a:gd name="T41" fmla="*/ 23 h 146"/>
                <a:gd name="T42" fmla="*/ 106 w 108"/>
                <a:gd name="T43" fmla="*/ 36 h 146"/>
                <a:gd name="T44" fmla="*/ 93 w 108"/>
                <a:gd name="T45" fmla="*/ 62 h 146"/>
                <a:gd name="T46" fmla="*/ 97 w 108"/>
                <a:gd name="T47" fmla="*/ 76 h 146"/>
                <a:gd name="T48" fmla="*/ 63 w 108"/>
                <a:gd name="T49" fmla="*/ 92 h 146"/>
                <a:gd name="T50" fmla="*/ 74 w 108"/>
                <a:gd name="T51" fmla="*/ 96 h 146"/>
                <a:gd name="T52" fmla="*/ 66 w 108"/>
                <a:gd name="T53" fmla="*/ 113 h 146"/>
                <a:gd name="T54" fmla="*/ 58 w 108"/>
                <a:gd name="T55" fmla="*/ 146 h 146"/>
                <a:gd name="T56" fmla="*/ 85 w 108"/>
                <a:gd name="T57" fmla="*/ 42 h 146"/>
                <a:gd name="T58" fmla="*/ 70 w 108"/>
                <a:gd name="T59" fmla="*/ 47 h 146"/>
                <a:gd name="T60" fmla="*/ 70 w 108"/>
                <a:gd name="T61" fmla="*/ 48 h 146"/>
                <a:gd name="T62" fmla="*/ 74 w 108"/>
                <a:gd name="T63" fmla="*/ 47 h 146"/>
                <a:gd name="T64" fmla="*/ 80 w 108"/>
                <a:gd name="T65" fmla="*/ 5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46">
                  <a:moveTo>
                    <a:pt x="58" y="146"/>
                  </a:moveTo>
                  <a:cubicBezTo>
                    <a:pt x="57" y="145"/>
                    <a:pt x="57" y="145"/>
                    <a:pt x="57" y="145"/>
                  </a:cubicBezTo>
                  <a:cubicBezTo>
                    <a:pt x="47" y="146"/>
                    <a:pt x="37" y="145"/>
                    <a:pt x="27" y="141"/>
                  </a:cubicBezTo>
                  <a:cubicBezTo>
                    <a:pt x="27" y="141"/>
                    <a:pt x="27" y="141"/>
                    <a:pt x="27" y="139"/>
                  </a:cubicBezTo>
                  <a:cubicBezTo>
                    <a:pt x="32" y="136"/>
                    <a:pt x="40" y="137"/>
                    <a:pt x="44" y="131"/>
                  </a:cubicBezTo>
                  <a:cubicBezTo>
                    <a:pt x="45" y="127"/>
                    <a:pt x="45" y="123"/>
                    <a:pt x="45" y="119"/>
                  </a:cubicBezTo>
                  <a:cubicBezTo>
                    <a:pt x="35" y="120"/>
                    <a:pt x="29" y="127"/>
                    <a:pt x="21" y="130"/>
                  </a:cubicBezTo>
                  <a:cubicBezTo>
                    <a:pt x="14" y="131"/>
                    <a:pt x="2" y="124"/>
                    <a:pt x="0" y="119"/>
                  </a:cubicBezTo>
                  <a:cubicBezTo>
                    <a:pt x="0" y="110"/>
                    <a:pt x="2" y="114"/>
                    <a:pt x="11" y="113"/>
                  </a:cubicBezTo>
                  <a:cubicBezTo>
                    <a:pt x="23" y="111"/>
                    <a:pt x="34" y="105"/>
                    <a:pt x="45" y="100"/>
                  </a:cubicBezTo>
                  <a:cubicBezTo>
                    <a:pt x="47" y="98"/>
                    <a:pt x="47" y="98"/>
                    <a:pt x="49" y="97"/>
                  </a:cubicBezTo>
                  <a:cubicBezTo>
                    <a:pt x="51" y="90"/>
                    <a:pt x="53" y="89"/>
                    <a:pt x="61" y="87"/>
                  </a:cubicBezTo>
                  <a:cubicBezTo>
                    <a:pt x="64" y="86"/>
                    <a:pt x="64" y="86"/>
                    <a:pt x="72" y="80"/>
                  </a:cubicBezTo>
                  <a:cubicBezTo>
                    <a:pt x="73" y="80"/>
                    <a:pt x="73" y="79"/>
                    <a:pt x="73" y="78"/>
                  </a:cubicBezTo>
                  <a:cubicBezTo>
                    <a:pt x="60" y="79"/>
                    <a:pt x="49" y="90"/>
                    <a:pt x="38" y="97"/>
                  </a:cubicBezTo>
                  <a:cubicBezTo>
                    <a:pt x="33" y="99"/>
                    <a:pt x="29" y="98"/>
                    <a:pt x="25" y="96"/>
                  </a:cubicBezTo>
                  <a:cubicBezTo>
                    <a:pt x="23" y="97"/>
                    <a:pt x="10" y="99"/>
                    <a:pt x="16" y="94"/>
                  </a:cubicBezTo>
                  <a:cubicBezTo>
                    <a:pt x="20" y="92"/>
                    <a:pt x="23" y="89"/>
                    <a:pt x="27" y="87"/>
                  </a:cubicBezTo>
                  <a:cubicBezTo>
                    <a:pt x="37" y="81"/>
                    <a:pt x="49" y="75"/>
                    <a:pt x="60" y="69"/>
                  </a:cubicBezTo>
                  <a:cubicBezTo>
                    <a:pt x="60" y="67"/>
                    <a:pt x="59" y="66"/>
                    <a:pt x="59" y="66"/>
                  </a:cubicBezTo>
                  <a:cubicBezTo>
                    <a:pt x="59" y="63"/>
                    <a:pt x="59" y="62"/>
                    <a:pt x="60" y="60"/>
                  </a:cubicBezTo>
                  <a:cubicBezTo>
                    <a:pt x="58" y="61"/>
                    <a:pt x="57" y="61"/>
                    <a:pt x="57" y="63"/>
                  </a:cubicBezTo>
                  <a:cubicBezTo>
                    <a:pt x="50" y="65"/>
                    <a:pt x="48" y="71"/>
                    <a:pt x="42" y="65"/>
                  </a:cubicBezTo>
                  <a:cubicBezTo>
                    <a:pt x="41" y="71"/>
                    <a:pt x="37" y="75"/>
                    <a:pt x="31" y="75"/>
                  </a:cubicBezTo>
                  <a:cubicBezTo>
                    <a:pt x="25" y="72"/>
                    <a:pt x="25" y="62"/>
                    <a:pt x="24" y="58"/>
                  </a:cubicBezTo>
                  <a:cubicBezTo>
                    <a:pt x="24" y="57"/>
                    <a:pt x="23" y="54"/>
                    <a:pt x="22" y="49"/>
                  </a:cubicBezTo>
                  <a:cubicBezTo>
                    <a:pt x="19" y="44"/>
                    <a:pt x="14" y="38"/>
                    <a:pt x="17" y="33"/>
                  </a:cubicBezTo>
                  <a:cubicBezTo>
                    <a:pt x="21" y="31"/>
                    <a:pt x="23" y="30"/>
                    <a:pt x="26" y="35"/>
                  </a:cubicBezTo>
                  <a:cubicBezTo>
                    <a:pt x="29" y="38"/>
                    <a:pt x="33" y="41"/>
                    <a:pt x="36" y="45"/>
                  </a:cubicBezTo>
                  <a:cubicBezTo>
                    <a:pt x="36" y="45"/>
                    <a:pt x="37" y="45"/>
                    <a:pt x="37" y="45"/>
                  </a:cubicBezTo>
                  <a:cubicBezTo>
                    <a:pt x="39" y="50"/>
                    <a:pt x="43" y="56"/>
                    <a:pt x="43" y="62"/>
                  </a:cubicBezTo>
                  <a:cubicBezTo>
                    <a:pt x="46" y="60"/>
                    <a:pt x="50" y="57"/>
                    <a:pt x="48" y="53"/>
                  </a:cubicBezTo>
                  <a:cubicBezTo>
                    <a:pt x="43" y="50"/>
                    <a:pt x="46" y="46"/>
                    <a:pt x="49" y="44"/>
                  </a:cubicBezTo>
                  <a:cubicBezTo>
                    <a:pt x="52" y="44"/>
                    <a:pt x="52" y="44"/>
                    <a:pt x="55" y="44"/>
                  </a:cubicBezTo>
                  <a:cubicBezTo>
                    <a:pt x="55" y="43"/>
                    <a:pt x="55" y="43"/>
                    <a:pt x="54" y="42"/>
                  </a:cubicBezTo>
                  <a:cubicBezTo>
                    <a:pt x="50" y="41"/>
                    <a:pt x="51" y="40"/>
                    <a:pt x="52" y="36"/>
                  </a:cubicBezTo>
                  <a:cubicBezTo>
                    <a:pt x="47" y="34"/>
                    <a:pt x="45" y="29"/>
                    <a:pt x="47" y="26"/>
                  </a:cubicBezTo>
                  <a:cubicBezTo>
                    <a:pt x="61" y="22"/>
                    <a:pt x="61" y="22"/>
                    <a:pt x="67" y="20"/>
                  </a:cubicBezTo>
                  <a:cubicBezTo>
                    <a:pt x="72" y="15"/>
                    <a:pt x="77" y="0"/>
                    <a:pt x="85" y="3"/>
                  </a:cubicBezTo>
                  <a:cubicBezTo>
                    <a:pt x="88" y="6"/>
                    <a:pt x="90" y="11"/>
                    <a:pt x="89" y="16"/>
                  </a:cubicBezTo>
                  <a:cubicBezTo>
                    <a:pt x="88" y="18"/>
                    <a:pt x="86" y="20"/>
                    <a:pt x="86" y="23"/>
                  </a:cubicBezTo>
                  <a:cubicBezTo>
                    <a:pt x="87" y="23"/>
                    <a:pt x="88" y="23"/>
                    <a:pt x="89" y="23"/>
                  </a:cubicBezTo>
                  <a:cubicBezTo>
                    <a:pt x="94" y="20"/>
                    <a:pt x="97" y="16"/>
                    <a:pt x="101" y="25"/>
                  </a:cubicBezTo>
                  <a:cubicBezTo>
                    <a:pt x="106" y="28"/>
                    <a:pt x="108" y="27"/>
                    <a:pt x="106" y="36"/>
                  </a:cubicBezTo>
                  <a:cubicBezTo>
                    <a:pt x="102" y="44"/>
                    <a:pt x="98" y="53"/>
                    <a:pt x="93" y="61"/>
                  </a:cubicBezTo>
                  <a:cubicBezTo>
                    <a:pt x="93" y="61"/>
                    <a:pt x="93" y="62"/>
                    <a:pt x="93" y="62"/>
                  </a:cubicBezTo>
                  <a:cubicBezTo>
                    <a:pt x="94" y="62"/>
                    <a:pt x="95" y="63"/>
                    <a:pt x="96" y="63"/>
                  </a:cubicBezTo>
                  <a:cubicBezTo>
                    <a:pt x="97" y="67"/>
                    <a:pt x="97" y="71"/>
                    <a:pt x="97" y="76"/>
                  </a:cubicBezTo>
                  <a:cubicBezTo>
                    <a:pt x="93" y="81"/>
                    <a:pt x="89" y="81"/>
                    <a:pt x="83" y="82"/>
                  </a:cubicBezTo>
                  <a:cubicBezTo>
                    <a:pt x="76" y="85"/>
                    <a:pt x="70" y="88"/>
                    <a:pt x="63" y="92"/>
                  </a:cubicBezTo>
                  <a:cubicBezTo>
                    <a:pt x="63" y="94"/>
                    <a:pt x="63" y="95"/>
                    <a:pt x="63" y="97"/>
                  </a:cubicBezTo>
                  <a:cubicBezTo>
                    <a:pt x="67" y="96"/>
                    <a:pt x="70" y="96"/>
                    <a:pt x="74" y="96"/>
                  </a:cubicBezTo>
                  <a:cubicBezTo>
                    <a:pt x="77" y="99"/>
                    <a:pt x="77" y="106"/>
                    <a:pt x="75" y="110"/>
                  </a:cubicBezTo>
                  <a:cubicBezTo>
                    <a:pt x="71" y="111"/>
                    <a:pt x="69" y="111"/>
                    <a:pt x="66" y="113"/>
                  </a:cubicBezTo>
                  <a:cubicBezTo>
                    <a:pt x="65" y="115"/>
                    <a:pt x="65" y="116"/>
                    <a:pt x="64" y="118"/>
                  </a:cubicBezTo>
                  <a:cubicBezTo>
                    <a:pt x="65" y="126"/>
                    <a:pt x="69" y="144"/>
                    <a:pt x="58" y="146"/>
                  </a:cubicBezTo>
                  <a:moveTo>
                    <a:pt x="80" y="54"/>
                  </a:moveTo>
                  <a:cubicBezTo>
                    <a:pt x="83" y="50"/>
                    <a:pt x="85" y="47"/>
                    <a:pt x="85" y="42"/>
                  </a:cubicBezTo>
                  <a:cubicBezTo>
                    <a:pt x="82" y="40"/>
                    <a:pt x="77" y="39"/>
                    <a:pt x="74" y="40"/>
                  </a:cubicBezTo>
                  <a:cubicBezTo>
                    <a:pt x="74" y="41"/>
                    <a:pt x="74" y="41"/>
                    <a:pt x="70" y="47"/>
                  </a:cubicBezTo>
                  <a:cubicBezTo>
                    <a:pt x="71" y="47"/>
                    <a:pt x="71" y="48"/>
                    <a:pt x="71" y="48"/>
                  </a:cubicBezTo>
                  <a:cubicBezTo>
                    <a:pt x="71" y="48"/>
                    <a:pt x="71" y="48"/>
                    <a:pt x="70" y="48"/>
                  </a:cubicBezTo>
                  <a:cubicBezTo>
                    <a:pt x="70" y="48"/>
                    <a:pt x="70" y="49"/>
                    <a:pt x="71" y="49"/>
                  </a:cubicBezTo>
                  <a:cubicBezTo>
                    <a:pt x="72" y="49"/>
                    <a:pt x="73" y="48"/>
                    <a:pt x="74" y="47"/>
                  </a:cubicBezTo>
                  <a:cubicBezTo>
                    <a:pt x="79" y="46"/>
                    <a:pt x="79" y="48"/>
                    <a:pt x="79" y="54"/>
                  </a:cubicBezTo>
                  <a:cubicBezTo>
                    <a:pt x="79" y="54"/>
                    <a:pt x="79" y="54"/>
                    <a:pt x="80" y="5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7" name="Freeform 130"/>
            <p:cNvSpPr>
              <a:spLocks noEditPoints="1"/>
            </p:cNvSpPr>
            <p:nvPr/>
          </p:nvSpPr>
          <p:spPr bwMode="auto">
            <a:xfrm>
              <a:off x="3330575" y="1220508"/>
              <a:ext cx="938213" cy="947738"/>
            </a:xfrm>
            <a:custGeom>
              <a:avLst/>
              <a:gdLst>
                <a:gd name="T0" fmla="*/ 110 w 221"/>
                <a:gd name="T1" fmla="*/ 0 h 221"/>
                <a:gd name="T2" fmla="*/ 221 w 221"/>
                <a:gd name="T3" fmla="*/ 110 h 221"/>
                <a:gd name="T4" fmla="*/ 110 w 221"/>
                <a:gd name="T5" fmla="*/ 221 h 221"/>
                <a:gd name="T6" fmla="*/ 0 w 221"/>
                <a:gd name="T7" fmla="*/ 110 h 221"/>
                <a:gd name="T8" fmla="*/ 110 w 221"/>
                <a:gd name="T9" fmla="*/ 0 h 221"/>
                <a:gd name="T10" fmla="*/ 110 w 221"/>
                <a:gd name="T11" fmla="*/ 4 h 221"/>
                <a:gd name="T12" fmla="*/ 4 w 221"/>
                <a:gd name="T13" fmla="*/ 110 h 221"/>
                <a:gd name="T14" fmla="*/ 110 w 221"/>
                <a:gd name="T15" fmla="*/ 217 h 221"/>
                <a:gd name="T16" fmla="*/ 217 w 221"/>
                <a:gd name="T17" fmla="*/ 110 h 221"/>
                <a:gd name="T18" fmla="*/ 110 w 221"/>
                <a:gd name="T19"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1">
                  <a:moveTo>
                    <a:pt x="110" y="0"/>
                  </a:moveTo>
                  <a:cubicBezTo>
                    <a:pt x="172" y="0"/>
                    <a:pt x="221" y="49"/>
                    <a:pt x="221" y="110"/>
                  </a:cubicBezTo>
                  <a:cubicBezTo>
                    <a:pt x="221" y="172"/>
                    <a:pt x="172" y="221"/>
                    <a:pt x="110" y="221"/>
                  </a:cubicBezTo>
                  <a:cubicBezTo>
                    <a:pt x="49" y="221"/>
                    <a:pt x="0" y="172"/>
                    <a:pt x="0" y="110"/>
                  </a:cubicBezTo>
                  <a:cubicBezTo>
                    <a:pt x="0" y="49"/>
                    <a:pt x="49" y="0"/>
                    <a:pt x="110" y="0"/>
                  </a:cubicBezTo>
                  <a:moveTo>
                    <a:pt x="110" y="4"/>
                  </a:moveTo>
                  <a:cubicBezTo>
                    <a:pt x="52" y="4"/>
                    <a:pt x="4" y="52"/>
                    <a:pt x="4" y="110"/>
                  </a:cubicBezTo>
                  <a:cubicBezTo>
                    <a:pt x="4" y="169"/>
                    <a:pt x="52" y="217"/>
                    <a:pt x="110" y="217"/>
                  </a:cubicBezTo>
                  <a:cubicBezTo>
                    <a:pt x="169" y="217"/>
                    <a:pt x="217" y="169"/>
                    <a:pt x="217" y="110"/>
                  </a:cubicBezTo>
                  <a:cubicBezTo>
                    <a:pt x="217" y="52"/>
                    <a:pt x="169" y="4"/>
                    <a:pt x="110" y="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8" name="Freeform 131"/>
            <p:cNvSpPr/>
            <p:nvPr/>
          </p:nvSpPr>
          <p:spPr bwMode="auto">
            <a:xfrm>
              <a:off x="3538538" y="1430058"/>
              <a:ext cx="522288" cy="468313"/>
            </a:xfrm>
            <a:custGeom>
              <a:avLst/>
              <a:gdLst>
                <a:gd name="T0" fmla="*/ 23 w 123"/>
                <a:gd name="T1" fmla="*/ 109 h 109"/>
                <a:gd name="T2" fmla="*/ 6 w 123"/>
                <a:gd name="T3" fmla="*/ 88 h 109"/>
                <a:gd name="T4" fmla="*/ 0 w 123"/>
                <a:gd name="T5" fmla="*/ 61 h 109"/>
                <a:gd name="T6" fmla="*/ 61 w 123"/>
                <a:gd name="T7" fmla="*/ 0 h 109"/>
                <a:gd name="T8" fmla="*/ 123 w 123"/>
                <a:gd name="T9" fmla="*/ 61 h 109"/>
                <a:gd name="T10" fmla="*/ 117 w 123"/>
                <a:gd name="T11" fmla="*/ 88 h 109"/>
                <a:gd name="T12" fmla="*/ 100 w 123"/>
                <a:gd name="T13" fmla="*/ 109 h 109"/>
                <a:gd name="T14" fmla="*/ 99 w 123"/>
                <a:gd name="T15" fmla="*/ 107 h 109"/>
                <a:gd name="T16" fmla="*/ 115 w 123"/>
                <a:gd name="T17" fmla="*/ 87 h 109"/>
                <a:gd name="T18" fmla="*/ 121 w 123"/>
                <a:gd name="T19" fmla="*/ 61 h 109"/>
                <a:gd name="T20" fmla="*/ 61 w 123"/>
                <a:gd name="T21" fmla="*/ 2 h 109"/>
                <a:gd name="T22" fmla="*/ 2 w 123"/>
                <a:gd name="T23" fmla="*/ 61 h 109"/>
                <a:gd name="T24" fmla="*/ 8 w 123"/>
                <a:gd name="T25" fmla="*/ 87 h 109"/>
                <a:gd name="T26" fmla="*/ 24 w 123"/>
                <a:gd name="T27" fmla="*/ 107 h 109"/>
                <a:gd name="T28" fmla="*/ 23 w 123"/>
                <a:gd name="T2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09">
                  <a:moveTo>
                    <a:pt x="23" y="109"/>
                  </a:moveTo>
                  <a:cubicBezTo>
                    <a:pt x="16" y="103"/>
                    <a:pt x="10" y="96"/>
                    <a:pt x="6" y="88"/>
                  </a:cubicBezTo>
                  <a:cubicBezTo>
                    <a:pt x="2" y="80"/>
                    <a:pt x="0" y="71"/>
                    <a:pt x="0" y="61"/>
                  </a:cubicBezTo>
                  <a:cubicBezTo>
                    <a:pt x="0" y="28"/>
                    <a:pt x="28" y="0"/>
                    <a:pt x="61" y="0"/>
                  </a:cubicBezTo>
                  <a:cubicBezTo>
                    <a:pt x="95" y="0"/>
                    <a:pt x="123" y="28"/>
                    <a:pt x="123" y="61"/>
                  </a:cubicBezTo>
                  <a:cubicBezTo>
                    <a:pt x="123" y="71"/>
                    <a:pt x="121" y="80"/>
                    <a:pt x="117" y="88"/>
                  </a:cubicBezTo>
                  <a:cubicBezTo>
                    <a:pt x="113" y="96"/>
                    <a:pt x="107" y="103"/>
                    <a:pt x="100" y="109"/>
                  </a:cubicBezTo>
                  <a:cubicBezTo>
                    <a:pt x="99" y="107"/>
                    <a:pt x="99" y="107"/>
                    <a:pt x="99" y="107"/>
                  </a:cubicBezTo>
                  <a:cubicBezTo>
                    <a:pt x="106" y="102"/>
                    <a:pt x="111" y="95"/>
                    <a:pt x="115" y="87"/>
                  </a:cubicBezTo>
                  <a:cubicBezTo>
                    <a:pt x="119" y="79"/>
                    <a:pt x="121" y="70"/>
                    <a:pt x="121" y="61"/>
                  </a:cubicBezTo>
                  <a:cubicBezTo>
                    <a:pt x="121" y="29"/>
                    <a:pt x="94" y="2"/>
                    <a:pt x="61" y="2"/>
                  </a:cubicBezTo>
                  <a:cubicBezTo>
                    <a:pt x="29" y="2"/>
                    <a:pt x="2" y="29"/>
                    <a:pt x="2" y="61"/>
                  </a:cubicBezTo>
                  <a:cubicBezTo>
                    <a:pt x="2" y="70"/>
                    <a:pt x="4" y="79"/>
                    <a:pt x="8" y="87"/>
                  </a:cubicBezTo>
                  <a:cubicBezTo>
                    <a:pt x="12" y="95"/>
                    <a:pt x="17" y="102"/>
                    <a:pt x="24" y="107"/>
                  </a:cubicBezTo>
                  <a:lnTo>
                    <a:pt x="23" y="10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29" name="Freeform 132"/>
            <p:cNvSpPr/>
            <p:nvPr/>
          </p:nvSpPr>
          <p:spPr bwMode="auto">
            <a:xfrm>
              <a:off x="3376613" y="1777721"/>
              <a:ext cx="106363" cy="77788"/>
            </a:xfrm>
            <a:custGeom>
              <a:avLst/>
              <a:gdLst>
                <a:gd name="T0" fmla="*/ 13 w 67"/>
                <a:gd name="T1" fmla="*/ 49 h 49"/>
                <a:gd name="T2" fmla="*/ 0 w 67"/>
                <a:gd name="T3" fmla="*/ 17 h 49"/>
                <a:gd name="T4" fmla="*/ 8 w 67"/>
                <a:gd name="T5" fmla="*/ 17 h 49"/>
                <a:gd name="T6" fmla="*/ 59 w 67"/>
                <a:gd name="T7" fmla="*/ 22 h 49"/>
                <a:gd name="T8" fmla="*/ 51 w 67"/>
                <a:gd name="T9" fmla="*/ 3 h 49"/>
                <a:gd name="T10" fmla="*/ 56 w 67"/>
                <a:gd name="T11" fmla="*/ 0 h 49"/>
                <a:gd name="T12" fmla="*/ 67 w 67"/>
                <a:gd name="T13" fmla="*/ 27 h 49"/>
                <a:gd name="T14" fmla="*/ 62 w 67"/>
                <a:gd name="T15" fmla="*/ 30 h 49"/>
                <a:gd name="T16" fmla="*/ 11 w 67"/>
                <a:gd name="T17" fmla="*/ 22 h 49"/>
                <a:gd name="T18" fmla="*/ 19 w 67"/>
                <a:gd name="T19" fmla="*/ 46 h 49"/>
                <a:gd name="T20" fmla="*/ 13 w 6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9">
                  <a:moveTo>
                    <a:pt x="13" y="49"/>
                  </a:moveTo>
                  <a:lnTo>
                    <a:pt x="0" y="17"/>
                  </a:lnTo>
                  <a:lnTo>
                    <a:pt x="8" y="17"/>
                  </a:lnTo>
                  <a:lnTo>
                    <a:pt x="59" y="22"/>
                  </a:lnTo>
                  <a:lnTo>
                    <a:pt x="51" y="3"/>
                  </a:lnTo>
                  <a:lnTo>
                    <a:pt x="56" y="0"/>
                  </a:lnTo>
                  <a:lnTo>
                    <a:pt x="67" y="27"/>
                  </a:lnTo>
                  <a:lnTo>
                    <a:pt x="62" y="30"/>
                  </a:lnTo>
                  <a:lnTo>
                    <a:pt x="11" y="22"/>
                  </a:lnTo>
                  <a:lnTo>
                    <a:pt x="19" y="46"/>
                  </a:lnTo>
                  <a:lnTo>
                    <a:pt x="13"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0" name="Freeform 133"/>
            <p:cNvSpPr/>
            <p:nvPr/>
          </p:nvSpPr>
          <p:spPr bwMode="auto">
            <a:xfrm>
              <a:off x="3406775" y="1833283"/>
              <a:ext cx="101600" cy="87313"/>
            </a:xfrm>
            <a:custGeom>
              <a:avLst/>
              <a:gdLst>
                <a:gd name="T0" fmla="*/ 13 w 64"/>
                <a:gd name="T1" fmla="*/ 55 h 55"/>
                <a:gd name="T2" fmla="*/ 10 w 64"/>
                <a:gd name="T3" fmla="*/ 49 h 55"/>
                <a:gd name="T4" fmla="*/ 35 w 64"/>
                <a:gd name="T5" fmla="*/ 36 h 55"/>
                <a:gd name="T6" fmla="*/ 27 w 64"/>
                <a:gd name="T7" fmla="*/ 19 h 55"/>
                <a:gd name="T8" fmla="*/ 2 w 64"/>
                <a:gd name="T9" fmla="*/ 33 h 55"/>
                <a:gd name="T10" fmla="*/ 0 w 64"/>
                <a:gd name="T11" fmla="*/ 27 h 55"/>
                <a:gd name="T12" fmla="*/ 51 w 64"/>
                <a:gd name="T13" fmla="*/ 0 h 55"/>
                <a:gd name="T14" fmla="*/ 53 w 64"/>
                <a:gd name="T15" fmla="*/ 6 h 55"/>
                <a:gd name="T16" fmla="*/ 32 w 64"/>
                <a:gd name="T17" fmla="*/ 17 h 55"/>
                <a:gd name="T18" fmla="*/ 40 w 64"/>
                <a:gd name="T19" fmla="*/ 33 h 55"/>
                <a:gd name="T20" fmla="*/ 61 w 64"/>
                <a:gd name="T21" fmla="*/ 22 h 55"/>
                <a:gd name="T22" fmla="*/ 64 w 64"/>
                <a:gd name="T23" fmla="*/ 27 h 55"/>
                <a:gd name="T24" fmla="*/ 13 w 64"/>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55">
                  <a:moveTo>
                    <a:pt x="13" y="55"/>
                  </a:moveTo>
                  <a:lnTo>
                    <a:pt x="10" y="49"/>
                  </a:lnTo>
                  <a:lnTo>
                    <a:pt x="35" y="36"/>
                  </a:lnTo>
                  <a:lnTo>
                    <a:pt x="27" y="19"/>
                  </a:lnTo>
                  <a:lnTo>
                    <a:pt x="2" y="33"/>
                  </a:lnTo>
                  <a:lnTo>
                    <a:pt x="0" y="27"/>
                  </a:lnTo>
                  <a:lnTo>
                    <a:pt x="51" y="0"/>
                  </a:lnTo>
                  <a:lnTo>
                    <a:pt x="53" y="6"/>
                  </a:lnTo>
                  <a:lnTo>
                    <a:pt x="32" y="17"/>
                  </a:lnTo>
                  <a:lnTo>
                    <a:pt x="40" y="33"/>
                  </a:lnTo>
                  <a:lnTo>
                    <a:pt x="61" y="22"/>
                  </a:lnTo>
                  <a:lnTo>
                    <a:pt x="64" y="27"/>
                  </a:lnTo>
                  <a:lnTo>
                    <a:pt x="13" y="55"/>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1" name="Freeform 134"/>
            <p:cNvSpPr/>
            <p:nvPr/>
          </p:nvSpPr>
          <p:spPr bwMode="auto">
            <a:xfrm>
              <a:off x="3435350" y="1880908"/>
              <a:ext cx="106363" cy="90488"/>
            </a:xfrm>
            <a:custGeom>
              <a:avLst/>
              <a:gdLst>
                <a:gd name="T0" fmla="*/ 19 w 67"/>
                <a:gd name="T1" fmla="*/ 57 h 57"/>
                <a:gd name="T2" fmla="*/ 0 w 67"/>
                <a:gd name="T3" fmla="*/ 30 h 57"/>
                <a:gd name="T4" fmla="*/ 49 w 67"/>
                <a:gd name="T5" fmla="*/ 0 h 57"/>
                <a:gd name="T6" fmla="*/ 67 w 67"/>
                <a:gd name="T7" fmla="*/ 25 h 57"/>
                <a:gd name="T8" fmla="*/ 62 w 67"/>
                <a:gd name="T9" fmla="*/ 30 h 57"/>
                <a:gd name="T10" fmla="*/ 49 w 67"/>
                <a:gd name="T11" fmla="*/ 11 h 57"/>
                <a:gd name="T12" fmla="*/ 33 w 67"/>
                <a:gd name="T13" fmla="*/ 19 h 57"/>
                <a:gd name="T14" fmla="*/ 46 w 67"/>
                <a:gd name="T15" fmla="*/ 35 h 57"/>
                <a:gd name="T16" fmla="*/ 41 w 67"/>
                <a:gd name="T17" fmla="*/ 41 h 57"/>
                <a:gd name="T18" fmla="*/ 27 w 67"/>
                <a:gd name="T19" fmla="*/ 22 h 57"/>
                <a:gd name="T20" fmla="*/ 11 w 67"/>
                <a:gd name="T21" fmla="*/ 33 h 57"/>
                <a:gd name="T22" fmla="*/ 25 w 67"/>
                <a:gd name="T23" fmla="*/ 54 h 57"/>
                <a:gd name="T24" fmla="*/ 19 w 67"/>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7">
                  <a:moveTo>
                    <a:pt x="19" y="57"/>
                  </a:moveTo>
                  <a:lnTo>
                    <a:pt x="0" y="30"/>
                  </a:lnTo>
                  <a:lnTo>
                    <a:pt x="49" y="0"/>
                  </a:lnTo>
                  <a:lnTo>
                    <a:pt x="67" y="25"/>
                  </a:lnTo>
                  <a:lnTo>
                    <a:pt x="62" y="30"/>
                  </a:lnTo>
                  <a:lnTo>
                    <a:pt x="49" y="11"/>
                  </a:lnTo>
                  <a:lnTo>
                    <a:pt x="33" y="19"/>
                  </a:lnTo>
                  <a:lnTo>
                    <a:pt x="46" y="35"/>
                  </a:lnTo>
                  <a:lnTo>
                    <a:pt x="41" y="41"/>
                  </a:lnTo>
                  <a:lnTo>
                    <a:pt x="27" y="22"/>
                  </a:lnTo>
                  <a:lnTo>
                    <a:pt x="11" y="33"/>
                  </a:lnTo>
                  <a:lnTo>
                    <a:pt x="25" y="54"/>
                  </a:lnTo>
                  <a:lnTo>
                    <a:pt x="19" y="57"/>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2" name="Freeform 135"/>
            <p:cNvSpPr/>
            <p:nvPr/>
          </p:nvSpPr>
          <p:spPr bwMode="auto">
            <a:xfrm>
              <a:off x="3521075" y="1958696"/>
              <a:ext cx="68263" cy="77788"/>
            </a:xfrm>
            <a:custGeom>
              <a:avLst/>
              <a:gdLst>
                <a:gd name="T0" fmla="*/ 5 w 43"/>
                <a:gd name="T1" fmla="*/ 49 h 49"/>
                <a:gd name="T2" fmla="*/ 0 w 43"/>
                <a:gd name="T3" fmla="*/ 43 h 49"/>
                <a:gd name="T4" fmla="*/ 35 w 43"/>
                <a:gd name="T5" fmla="*/ 0 h 49"/>
                <a:gd name="T6" fmla="*/ 43 w 43"/>
                <a:gd name="T7" fmla="*/ 5 h 49"/>
                <a:gd name="T8" fmla="*/ 5 w 43"/>
                <a:gd name="T9" fmla="*/ 49 h 49"/>
              </a:gdLst>
              <a:ahLst/>
              <a:cxnLst>
                <a:cxn ang="0">
                  <a:pos x="T0" y="T1"/>
                </a:cxn>
                <a:cxn ang="0">
                  <a:pos x="T2" y="T3"/>
                </a:cxn>
                <a:cxn ang="0">
                  <a:pos x="T4" y="T5"/>
                </a:cxn>
                <a:cxn ang="0">
                  <a:pos x="T6" y="T7"/>
                </a:cxn>
                <a:cxn ang="0">
                  <a:pos x="T8" y="T9"/>
                </a:cxn>
              </a:cxnLst>
              <a:rect l="0" t="0" r="r" b="b"/>
              <a:pathLst>
                <a:path w="43" h="49">
                  <a:moveTo>
                    <a:pt x="5" y="49"/>
                  </a:moveTo>
                  <a:lnTo>
                    <a:pt x="0" y="43"/>
                  </a:lnTo>
                  <a:lnTo>
                    <a:pt x="35" y="0"/>
                  </a:lnTo>
                  <a:lnTo>
                    <a:pt x="43" y="5"/>
                  </a:lnTo>
                  <a:lnTo>
                    <a:pt x="5"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3" name="Freeform 136"/>
            <p:cNvSpPr>
              <a:spLocks noEditPoints="1"/>
            </p:cNvSpPr>
            <p:nvPr/>
          </p:nvSpPr>
          <p:spPr bwMode="auto">
            <a:xfrm>
              <a:off x="3541713" y="1979333"/>
              <a:ext cx="80963" cy="95250"/>
            </a:xfrm>
            <a:custGeom>
              <a:avLst/>
              <a:gdLst>
                <a:gd name="T0" fmla="*/ 22 w 51"/>
                <a:gd name="T1" fmla="*/ 54 h 60"/>
                <a:gd name="T2" fmla="*/ 27 w 51"/>
                <a:gd name="T3" fmla="*/ 38 h 60"/>
                <a:gd name="T4" fmla="*/ 19 w 51"/>
                <a:gd name="T5" fmla="*/ 33 h 60"/>
                <a:gd name="T6" fmla="*/ 6 w 51"/>
                <a:gd name="T7" fmla="*/ 46 h 60"/>
                <a:gd name="T8" fmla="*/ 0 w 51"/>
                <a:gd name="T9" fmla="*/ 41 h 60"/>
                <a:gd name="T10" fmla="*/ 40 w 51"/>
                <a:gd name="T11" fmla="*/ 0 h 60"/>
                <a:gd name="T12" fmla="*/ 51 w 51"/>
                <a:gd name="T13" fmla="*/ 6 h 60"/>
                <a:gd name="T14" fmla="*/ 27 w 51"/>
                <a:gd name="T15" fmla="*/ 60 h 60"/>
                <a:gd name="T16" fmla="*/ 22 w 51"/>
                <a:gd name="T17" fmla="*/ 54 h 60"/>
                <a:gd name="T18" fmla="*/ 32 w 51"/>
                <a:gd name="T19" fmla="*/ 33 h 60"/>
                <a:gd name="T20" fmla="*/ 40 w 51"/>
                <a:gd name="T21" fmla="*/ 11 h 60"/>
                <a:gd name="T22" fmla="*/ 40 w 51"/>
                <a:gd name="T23" fmla="*/ 11 h 60"/>
                <a:gd name="T24" fmla="*/ 24 w 51"/>
                <a:gd name="T25" fmla="*/ 27 h 60"/>
                <a:gd name="T26" fmla="*/ 32 w 51"/>
                <a:gd name="T27"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0">
                  <a:moveTo>
                    <a:pt x="22" y="54"/>
                  </a:moveTo>
                  <a:lnTo>
                    <a:pt x="27" y="38"/>
                  </a:lnTo>
                  <a:lnTo>
                    <a:pt x="19" y="33"/>
                  </a:lnTo>
                  <a:lnTo>
                    <a:pt x="6" y="46"/>
                  </a:lnTo>
                  <a:lnTo>
                    <a:pt x="0" y="41"/>
                  </a:lnTo>
                  <a:lnTo>
                    <a:pt x="40" y="0"/>
                  </a:lnTo>
                  <a:lnTo>
                    <a:pt x="51" y="6"/>
                  </a:lnTo>
                  <a:lnTo>
                    <a:pt x="27" y="60"/>
                  </a:lnTo>
                  <a:lnTo>
                    <a:pt x="22" y="54"/>
                  </a:lnTo>
                  <a:close/>
                  <a:moveTo>
                    <a:pt x="32" y="33"/>
                  </a:moveTo>
                  <a:lnTo>
                    <a:pt x="40" y="11"/>
                  </a:lnTo>
                  <a:lnTo>
                    <a:pt x="40" y="11"/>
                  </a:lnTo>
                  <a:lnTo>
                    <a:pt x="24" y="27"/>
                  </a:lnTo>
                  <a:lnTo>
                    <a:pt x="32" y="3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4" name="Freeform 137"/>
            <p:cNvSpPr/>
            <p:nvPr/>
          </p:nvSpPr>
          <p:spPr bwMode="auto">
            <a:xfrm>
              <a:off x="3597275" y="1992033"/>
              <a:ext cx="85725" cy="107950"/>
            </a:xfrm>
            <a:custGeom>
              <a:avLst/>
              <a:gdLst>
                <a:gd name="T0" fmla="*/ 27 w 54"/>
                <a:gd name="T1" fmla="*/ 68 h 68"/>
                <a:gd name="T2" fmla="*/ 19 w 54"/>
                <a:gd name="T3" fmla="*/ 63 h 68"/>
                <a:gd name="T4" fmla="*/ 24 w 54"/>
                <a:gd name="T5" fmla="*/ 22 h 68"/>
                <a:gd name="T6" fmla="*/ 8 w 54"/>
                <a:gd name="T7" fmla="*/ 57 h 68"/>
                <a:gd name="T8" fmla="*/ 0 w 54"/>
                <a:gd name="T9" fmla="*/ 55 h 68"/>
                <a:gd name="T10" fmla="*/ 27 w 54"/>
                <a:gd name="T11" fmla="*/ 0 h 68"/>
                <a:gd name="T12" fmla="*/ 32 w 54"/>
                <a:gd name="T13" fmla="*/ 6 h 68"/>
                <a:gd name="T14" fmla="*/ 30 w 54"/>
                <a:gd name="T15" fmla="*/ 44 h 68"/>
                <a:gd name="T16" fmla="*/ 48 w 54"/>
                <a:gd name="T17" fmla="*/ 11 h 68"/>
                <a:gd name="T18" fmla="*/ 54 w 54"/>
                <a:gd name="T19" fmla="*/ 14 h 68"/>
                <a:gd name="T20" fmla="*/ 27 w 54"/>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27" y="68"/>
                  </a:moveTo>
                  <a:lnTo>
                    <a:pt x="19" y="63"/>
                  </a:lnTo>
                  <a:lnTo>
                    <a:pt x="24" y="22"/>
                  </a:lnTo>
                  <a:lnTo>
                    <a:pt x="8" y="57"/>
                  </a:lnTo>
                  <a:lnTo>
                    <a:pt x="0" y="55"/>
                  </a:lnTo>
                  <a:lnTo>
                    <a:pt x="27" y="0"/>
                  </a:lnTo>
                  <a:lnTo>
                    <a:pt x="32" y="6"/>
                  </a:lnTo>
                  <a:lnTo>
                    <a:pt x="30" y="44"/>
                  </a:lnTo>
                  <a:lnTo>
                    <a:pt x="48" y="11"/>
                  </a:lnTo>
                  <a:lnTo>
                    <a:pt x="54" y="14"/>
                  </a:lnTo>
                  <a:lnTo>
                    <a:pt x="27" y="68"/>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5" name="Freeform 138"/>
            <p:cNvSpPr/>
            <p:nvPr/>
          </p:nvSpPr>
          <p:spPr bwMode="auto">
            <a:xfrm>
              <a:off x="3660775" y="2019021"/>
              <a:ext cx="68263" cy="98425"/>
            </a:xfrm>
            <a:custGeom>
              <a:avLst/>
              <a:gdLst>
                <a:gd name="T0" fmla="*/ 10 w 16"/>
                <a:gd name="T1" fmla="*/ 23 h 23"/>
                <a:gd name="T2" fmla="*/ 8 w 16"/>
                <a:gd name="T3" fmla="*/ 23 h 23"/>
                <a:gd name="T4" fmla="*/ 8 w 16"/>
                <a:gd name="T5" fmla="*/ 21 h 23"/>
                <a:gd name="T6" fmla="*/ 6 w 16"/>
                <a:gd name="T7" fmla="*/ 22 h 23"/>
                <a:gd name="T8" fmla="*/ 4 w 16"/>
                <a:gd name="T9" fmla="*/ 21 h 23"/>
                <a:gd name="T10" fmla="*/ 1 w 16"/>
                <a:gd name="T11" fmla="*/ 18 h 23"/>
                <a:gd name="T12" fmla="*/ 1 w 16"/>
                <a:gd name="T13" fmla="*/ 10 h 23"/>
                <a:gd name="T14" fmla="*/ 6 w 16"/>
                <a:gd name="T15" fmla="*/ 3 h 23"/>
                <a:gd name="T16" fmla="*/ 12 w 16"/>
                <a:gd name="T17" fmla="*/ 1 h 23"/>
                <a:gd name="T18" fmla="*/ 15 w 16"/>
                <a:gd name="T19" fmla="*/ 9 h 23"/>
                <a:gd name="T20" fmla="*/ 12 w 16"/>
                <a:gd name="T21" fmla="*/ 9 h 23"/>
                <a:gd name="T22" fmla="*/ 11 w 16"/>
                <a:gd name="T23" fmla="*/ 4 h 23"/>
                <a:gd name="T24" fmla="*/ 7 w 16"/>
                <a:gd name="T25" fmla="*/ 5 h 23"/>
                <a:gd name="T26" fmla="*/ 4 w 16"/>
                <a:gd name="T27" fmla="*/ 11 h 23"/>
                <a:gd name="T28" fmla="*/ 3 w 16"/>
                <a:gd name="T29" fmla="*/ 17 h 23"/>
                <a:gd name="T30" fmla="*/ 5 w 16"/>
                <a:gd name="T31" fmla="*/ 19 h 23"/>
                <a:gd name="T32" fmla="*/ 8 w 16"/>
                <a:gd name="T33" fmla="*/ 19 h 23"/>
                <a:gd name="T34" fmla="*/ 10 w 16"/>
                <a:gd name="T35" fmla="*/ 16 h 23"/>
                <a:gd name="T36" fmla="*/ 10 w 16"/>
                <a:gd name="T37" fmla="*/ 15 h 23"/>
                <a:gd name="T38" fmla="*/ 7 w 16"/>
                <a:gd name="T39" fmla="*/ 13 h 23"/>
                <a:gd name="T40" fmla="*/ 7 w 16"/>
                <a:gd name="T41" fmla="*/ 11 h 23"/>
                <a:gd name="T42" fmla="*/ 13 w 16"/>
                <a:gd name="T43" fmla="*/ 13 h 23"/>
                <a:gd name="T44" fmla="*/ 10 w 16"/>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3">
                  <a:moveTo>
                    <a:pt x="10" y="23"/>
                  </a:moveTo>
                  <a:cubicBezTo>
                    <a:pt x="8" y="23"/>
                    <a:pt x="8" y="23"/>
                    <a:pt x="8" y="23"/>
                  </a:cubicBezTo>
                  <a:cubicBezTo>
                    <a:pt x="8" y="21"/>
                    <a:pt x="8" y="21"/>
                    <a:pt x="8" y="21"/>
                  </a:cubicBezTo>
                  <a:cubicBezTo>
                    <a:pt x="8" y="21"/>
                    <a:pt x="7" y="21"/>
                    <a:pt x="6" y="22"/>
                  </a:cubicBezTo>
                  <a:cubicBezTo>
                    <a:pt x="6" y="22"/>
                    <a:pt x="5" y="22"/>
                    <a:pt x="4" y="21"/>
                  </a:cubicBezTo>
                  <a:cubicBezTo>
                    <a:pt x="3" y="21"/>
                    <a:pt x="2" y="20"/>
                    <a:pt x="1" y="18"/>
                  </a:cubicBezTo>
                  <a:cubicBezTo>
                    <a:pt x="0" y="16"/>
                    <a:pt x="0" y="13"/>
                    <a:pt x="1" y="10"/>
                  </a:cubicBezTo>
                  <a:cubicBezTo>
                    <a:pt x="3" y="7"/>
                    <a:pt x="4" y="4"/>
                    <a:pt x="6" y="3"/>
                  </a:cubicBezTo>
                  <a:cubicBezTo>
                    <a:pt x="7" y="1"/>
                    <a:pt x="10" y="0"/>
                    <a:pt x="12" y="1"/>
                  </a:cubicBezTo>
                  <a:cubicBezTo>
                    <a:pt x="14" y="2"/>
                    <a:pt x="16" y="5"/>
                    <a:pt x="15" y="9"/>
                  </a:cubicBezTo>
                  <a:cubicBezTo>
                    <a:pt x="12" y="9"/>
                    <a:pt x="12" y="9"/>
                    <a:pt x="12" y="9"/>
                  </a:cubicBezTo>
                  <a:cubicBezTo>
                    <a:pt x="13" y="7"/>
                    <a:pt x="12" y="4"/>
                    <a:pt x="11" y="4"/>
                  </a:cubicBezTo>
                  <a:cubicBezTo>
                    <a:pt x="9" y="3"/>
                    <a:pt x="8" y="4"/>
                    <a:pt x="7" y="5"/>
                  </a:cubicBezTo>
                  <a:cubicBezTo>
                    <a:pt x="6" y="6"/>
                    <a:pt x="5" y="8"/>
                    <a:pt x="4" y="11"/>
                  </a:cubicBezTo>
                  <a:cubicBezTo>
                    <a:pt x="3" y="14"/>
                    <a:pt x="3" y="16"/>
                    <a:pt x="3" y="17"/>
                  </a:cubicBezTo>
                  <a:cubicBezTo>
                    <a:pt x="4" y="18"/>
                    <a:pt x="4" y="19"/>
                    <a:pt x="5" y="19"/>
                  </a:cubicBezTo>
                  <a:cubicBezTo>
                    <a:pt x="6" y="20"/>
                    <a:pt x="7" y="19"/>
                    <a:pt x="8" y="19"/>
                  </a:cubicBezTo>
                  <a:cubicBezTo>
                    <a:pt x="9" y="18"/>
                    <a:pt x="9" y="17"/>
                    <a:pt x="10" y="16"/>
                  </a:cubicBezTo>
                  <a:cubicBezTo>
                    <a:pt x="10" y="15"/>
                    <a:pt x="10" y="15"/>
                    <a:pt x="10" y="15"/>
                  </a:cubicBezTo>
                  <a:cubicBezTo>
                    <a:pt x="7" y="13"/>
                    <a:pt x="7" y="13"/>
                    <a:pt x="7" y="13"/>
                  </a:cubicBezTo>
                  <a:cubicBezTo>
                    <a:pt x="7" y="11"/>
                    <a:pt x="7" y="11"/>
                    <a:pt x="7" y="11"/>
                  </a:cubicBezTo>
                  <a:cubicBezTo>
                    <a:pt x="13" y="13"/>
                    <a:pt x="13" y="13"/>
                    <a:pt x="13" y="13"/>
                  </a:cubicBezTo>
                  <a:lnTo>
                    <a:pt x="10" y="2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6" name="Freeform 139"/>
            <p:cNvSpPr/>
            <p:nvPr/>
          </p:nvSpPr>
          <p:spPr bwMode="auto">
            <a:xfrm>
              <a:off x="3775075" y="2031721"/>
              <a:ext cx="50800" cy="93663"/>
            </a:xfrm>
            <a:custGeom>
              <a:avLst/>
              <a:gdLst>
                <a:gd name="T0" fmla="*/ 12 w 12"/>
                <a:gd name="T1" fmla="*/ 15 h 22"/>
                <a:gd name="T2" fmla="*/ 10 w 12"/>
                <a:gd name="T3" fmla="*/ 20 h 22"/>
                <a:gd name="T4" fmla="*/ 6 w 12"/>
                <a:gd name="T5" fmla="*/ 21 h 22"/>
                <a:gd name="T6" fmla="*/ 1 w 12"/>
                <a:gd name="T7" fmla="*/ 20 h 22"/>
                <a:gd name="T8" fmla="*/ 0 w 12"/>
                <a:gd name="T9" fmla="*/ 15 h 22"/>
                <a:gd name="T10" fmla="*/ 0 w 12"/>
                <a:gd name="T11" fmla="*/ 0 h 22"/>
                <a:gd name="T12" fmla="*/ 3 w 12"/>
                <a:gd name="T13" fmla="*/ 0 h 22"/>
                <a:gd name="T14" fmla="*/ 2 w 12"/>
                <a:gd name="T15" fmla="*/ 15 h 22"/>
                <a:gd name="T16" fmla="*/ 3 w 12"/>
                <a:gd name="T17" fmla="*/ 18 h 22"/>
                <a:gd name="T18" fmla="*/ 6 w 12"/>
                <a:gd name="T19" fmla="*/ 19 h 22"/>
                <a:gd name="T20" fmla="*/ 8 w 12"/>
                <a:gd name="T21" fmla="*/ 18 h 22"/>
                <a:gd name="T22" fmla="*/ 9 w 12"/>
                <a:gd name="T23" fmla="*/ 15 h 22"/>
                <a:gd name="T24" fmla="*/ 10 w 12"/>
                <a:gd name="T25" fmla="*/ 1 h 22"/>
                <a:gd name="T26" fmla="*/ 12 w 12"/>
                <a:gd name="T27" fmla="*/ 1 h 22"/>
                <a:gd name="T28" fmla="*/ 12 w 12"/>
                <a:gd name="T2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2">
                  <a:moveTo>
                    <a:pt x="12" y="15"/>
                  </a:moveTo>
                  <a:cubicBezTo>
                    <a:pt x="12" y="17"/>
                    <a:pt x="11" y="19"/>
                    <a:pt x="10" y="20"/>
                  </a:cubicBezTo>
                  <a:cubicBezTo>
                    <a:pt x="9" y="21"/>
                    <a:pt x="8" y="22"/>
                    <a:pt x="6" y="21"/>
                  </a:cubicBezTo>
                  <a:cubicBezTo>
                    <a:pt x="4" y="21"/>
                    <a:pt x="2" y="21"/>
                    <a:pt x="1" y="20"/>
                  </a:cubicBezTo>
                  <a:cubicBezTo>
                    <a:pt x="0" y="18"/>
                    <a:pt x="0" y="17"/>
                    <a:pt x="0" y="15"/>
                  </a:cubicBezTo>
                  <a:cubicBezTo>
                    <a:pt x="0" y="0"/>
                    <a:pt x="0" y="0"/>
                    <a:pt x="0" y="0"/>
                  </a:cubicBezTo>
                  <a:cubicBezTo>
                    <a:pt x="3" y="0"/>
                    <a:pt x="3" y="0"/>
                    <a:pt x="3" y="0"/>
                  </a:cubicBezTo>
                  <a:cubicBezTo>
                    <a:pt x="2" y="15"/>
                    <a:pt x="2" y="15"/>
                    <a:pt x="2" y="15"/>
                  </a:cubicBezTo>
                  <a:cubicBezTo>
                    <a:pt x="2" y="16"/>
                    <a:pt x="3" y="17"/>
                    <a:pt x="3" y="18"/>
                  </a:cubicBezTo>
                  <a:cubicBezTo>
                    <a:pt x="4" y="19"/>
                    <a:pt x="5" y="19"/>
                    <a:pt x="6" y="19"/>
                  </a:cubicBezTo>
                  <a:cubicBezTo>
                    <a:pt x="7" y="19"/>
                    <a:pt x="7" y="19"/>
                    <a:pt x="8" y="18"/>
                  </a:cubicBezTo>
                  <a:cubicBezTo>
                    <a:pt x="9" y="18"/>
                    <a:pt x="9" y="17"/>
                    <a:pt x="9" y="15"/>
                  </a:cubicBezTo>
                  <a:cubicBezTo>
                    <a:pt x="10" y="1"/>
                    <a:pt x="10" y="1"/>
                    <a:pt x="10" y="1"/>
                  </a:cubicBezTo>
                  <a:cubicBezTo>
                    <a:pt x="12" y="1"/>
                    <a:pt x="12" y="1"/>
                    <a:pt x="12" y="1"/>
                  </a:cubicBezTo>
                  <a:lnTo>
                    <a:pt x="12" y="15"/>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7" name="Freeform 140"/>
            <p:cNvSpPr/>
            <p:nvPr/>
          </p:nvSpPr>
          <p:spPr bwMode="auto">
            <a:xfrm>
              <a:off x="3835400" y="2022196"/>
              <a:ext cx="50800" cy="100013"/>
            </a:xfrm>
            <a:custGeom>
              <a:avLst/>
              <a:gdLst>
                <a:gd name="T0" fmla="*/ 32 w 32"/>
                <a:gd name="T1" fmla="*/ 57 h 63"/>
                <a:gd name="T2" fmla="*/ 27 w 32"/>
                <a:gd name="T3" fmla="*/ 60 h 63"/>
                <a:gd name="T4" fmla="*/ 8 w 32"/>
                <a:gd name="T5" fmla="*/ 22 h 63"/>
                <a:gd name="T6" fmla="*/ 11 w 32"/>
                <a:gd name="T7" fmla="*/ 63 h 63"/>
                <a:gd name="T8" fmla="*/ 3 w 32"/>
                <a:gd name="T9" fmla="*/ 63 h 63"/>
                <a:gd name="T10" fmla="*/ 0 w 32"/>
                <a:gd name="T11" fmla="*/ 6 h 63"/>
                <a:gd name="T12" fmla="*/ 8 w 32"/>
                <a:gd name="T13" fmla="*/ 6 h 63"/>
                <a:gd name="T14" fmla="*/ 24 w 32"/>
                <a:gd name="T15" fmla="*/ 30 h 63"/>
                <a:gd name="T16" fmla="*/ 21 w 32"/>
                <a:gd name="T17" fmla="*/ 3 h 63"/>
                <a:gd name="T18" fmla="*/ 27 w 32"/>
                <a:gd name="T19" fmla="*/ 0 h 63"/>
                <a:gd name="T20" fmla="*/ 32 w 32"/>
                <a:gd name="T2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3">
                  <a:moveTo>
                    <a:pt x="32" y="57"/>
                  </a:moveTo>
                  <a:lnTo>
                    <a:pt x="27" y="60"/>
                  </a:lnTo>
                  <a:lnTo>
                    <a:pt x="8" y="22"/>
                  </a:lnTo>
                  <a:lnTo>
                    <a:pt x="11" y="63"/>
                  </a:lnTo>
                  <a:lnTo>
                    <a:pt x="3" y="63"/>
                  </a:lnTo>
                  <a:lnTo>
                    <a:pt x="0" y="6"/>
                  </a:lnTo>
                  <a:lnTo>
                    <a:pt x="8" y="6"/>
                  </a:lnTo>
                  <a:lnTo>
                    <a:pt x="24" y="30"/>
                  </a:lnTo>
                  <a:lnTo>
                    <a:pt x="21" y="3"/>
                  </a:lnTo>
                  <a:lnTo>
                    <a:pt x="27" y="0"/>
                  </a:lnTo>
                  <a:lnTo>
                    <a:pt x="32" y="57"/>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8" name="Freeform 141"/>
            <p:cNvSpPr/>
            <p:nvPr/>
          </p:nvSpPr>
          <p:spPr bwMode="auto">
            <a:xfrm>
              <a:off x="3886200" y="2019021"/>
              <a:ext cx="33338" cy="88900"/>
            </a:xfrm>
            <a:custGeom>
              <a:avLst/>
              <a:gdLst>
                <a:gd name="T0" fmla="*/ 21 w 21"/>
                <a:gd name="T1" fmla="*/ 54 h 56"/>
                <a:gd name="T2" fmla="*/ 16 w 21"/>
                <a:gd name="T3" fmla="*/ 56 h 56"/>
                <a:gd name="T4" fmla="*/ 0 w 21"/>
                <a:gd name="T5" fmla="*/ 2 h 56"/>
                <a:gd name="T6" fmla="*/ 8 w 21"/>
                <a:gd name="T7" fmla="*/ 0 h 56"/>
                <a:gd name="T8" fmla="*/ 21 w 21"/>
                <a:gd name="T9" fmla="*/ 54 h 56"/>
              </a:gdLst>
              <a:ahLst/>
              <a:cxnLst>
                <a:cxn ang="0">
                  <a:pos x="T0" y="T1"/>
                </a:cxn>
                <a:cxn ang="0">
                  <a:pos x="T2" y="T3"/>
                </a:cxn>
                <a:cxn ang="0">
                  <a:pos x="T4" y="T5"/>
                </a:cxn>
                <a:cxn ang="0">
                  <a:pos x="T6" y="T7"/>
                </a:cxn>
                <a:cxn ang="0">
                  <a:pos x="T8" y="T9"/>
                </a:cxn>
              </a:cxnLst>
              <a:rect l="0" t="0" r="r" b="b"/>
              <a:pathLst>
                <a:path w="21" h="56">
                  <a:moveTo>
                    <a:pt x="21" y="54"/>
                  </a:moveTo>
                  <a:lnTo>
                    <a:pt x="16" y="56"/>
                  </a:lnTo>
                  <a:lnTo>
                    <a:pt x="0" y="2"/>
                  </a:lnTo>
                  <a:lnTo>
                    <a:pt x="8" y="0"/>
                  </a:lnTo>
                  <a:lnTo>
                    <a:pt x="21" y="54"/>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39" name="Freeform 142"/>
            <p:cNvSpPr/>
            <p:nvPr/>
          </p:nvSpPr>
          <p:spPr bwMode="auto">
            <a:xfrm>
              <a:off x="3906838" y="1996796"/>
              <a:ext cx="60325" cy="98425"/>
            </a:xfrm>
            <a:custGeom>
              <a:avLst/>
              <a:gdLst>
                <a:gd name="T0" fmla="*/ 30 w 38"/>
                <a:gd name="T1" fmla="*/ 0 h 62"/>
                <a:gd name="T2" fmla="*/ 38 w 38"/>
                <a:gd name="T3" fmla="*/ 60 h 62"/>
                <a:gd name="T4" fmla="*/ 30 w 38"/>
                <a:gd name="T5" fmla="*/ 62 h 62"/>
                <a:gd name="T6" fmla="*/ 0 w 38"/>
                <a:gd name="T7" fmla="*/ 11 h 62"/>
                <a:gd name="T8" fmla="*/ 6 w 38"/>
                <a:gd name="T9" fmla="*/ 8 h 62"/>
                <a:gd name="T10" fmla="*/ 27 w 38"/>
                <a:gd name="T11" fmla="*/ 43 h 62"/>
                <a:gd name="T12" fmla="*/ 22 w 38"/>
                <a:gd name="T13" fmla="*/ 3 h 62"/>
                <a:gd name="T14" fmla="*/ 30 w 38"/>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62">
                  <a:moveTo>
                    <a:pt x="30" y="0"/>
                  </a:moveTo>
                  <a:lnTo>
                    <a:pt x="38" y="60"/>
                  </a:lnTo>
                  <a:lnTo>
                    <a:pt x="30" y="62"/>
                  </a:lnTo>
                  <a:lnTo>
                    <a:pt x="0" y="11"/>
                  </a:lnTo>
                  <a:lnTo>
                    <a:pt x="6" y="8"/>
                  </a:lnTo>
                  <a:lnTo>
                    <a:pt x="27" y="43"/>
                  </a:lnTo>
                  <a:lnTo>
                    <a:pt x="22" y="3"/>
                  </a:lnTo>
                  <a:lnTo>
                    <a:pt x="30" y="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0" name="Freeform 143"/>
            <p:cNvSpPr/>
            <p:nvPr/>
          </p:nvSpPr>
          <p:spPr bwMode="auto">
            <a:xfrm>
              <a:off x="3957638" y="1971396"/>
              <a:ext cx="85725" cy="103188"/>
            </a:xfrm>
            <a:custGeom>
              <a:avLst/>
              <a:gdLst>
                <a:gd name="T0" fmla="*/ 54 w 54"/>
                <a:gd name="T1" fmla="*/ 49 h 65"/>
                <a:gd name="T2" fmla="*/ 30 w 54"/>
                <a:gd name="T3" fmla="*/ 65 h 65"/>
                <a:gd name="T4" fmla="*/ 0 w 54"/>
                <a:gd name="T5" fmla="*/ 13 h 65"/>
                <a:gd name="T6" fmla="*/ 24 w 54"/>
                <a:gd name="T7" fmla="*/ 0 h 65"/>
                <a:gd name="T8" fmla="*/ 27 w 54"/>
                <a:gd name="T9" fmla="*/ 5 h 65"/>
                <a:gd name="T10" fmla="*/ 8 w 54"/>
                <a:gd name="T11" fmla="*/ 16 h 65"/>
                <a:gd name="T12" fmla="*/ 19 w 54"/>
                <a:gd name="T13" fmla="*/ 32 h 65"/>
                <a:gd name="T14" fmla="*/ 35 w 54"/>
                <a:gd name="T15" fmla="*/ 22 h 65"/>
                <a:gd name="T16" fmla="*/ 38 w 54"/>
                <a:gd name="T17" fmla="*/ 27 h 65"/>
                <a:gd name="T18" fmla="*/ 22 w 54"/>
                <a:gd name="T19" fmla="*/ 38 h 65"/>
                <a:gd name="T20" fmla="*/ 32 w 54"/>
                <a:gd name="T21" fmla="*/ 54 h 65"/>
                <a:gd name="T22" fmla="*/ 51 w 54"/>
                <a:gd name="T23" fmla="*/ 43 h 65"/>
                <a:gd name="T24" fmla="*/ 54 w 54"/>
                <a:gd name="T2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5">
                  <a:moveTo>
                    <a:pt x="54" y="49"/>
                  </a:moveTo>
                  <a:lnTo>
                    <a:pt x="30" y="65"/>
                  </a:lnTo>
                  <a:lnTo>
                    <a:pt x="0" y="13"/>
                  </a:lnTo>
                  <a:lnTo>
                    <a:pt x="24" y="0"/>
                  </a:lnTo>
                  <a:lnTo>
                    <a:pt x="27" y="5"/>
                  </a:lnTo>
                  <a:lnTo>
                    <a:pt x="8" y="16"/>
                  </a:lnTo>
                  <a:lnTo>
                    <a:pt x="19" y="32"/>
                  </a:lnTo>
                  <a:lnTo>
                    <a:pt x="35" y="22"/>
                  </a:lnTo>
                  <a:lnTo>
                    <a:pt x="38" y="27"/>
                  </a:lnTo>
                  <a:lnTo>
                    <a:pt x="22" y="38"/>
                  </a:lnTo>
                  <a:lnTo>
                    <a:pt x="32" y="54"/>
                  </a:lnTo>
                  <a:lnTo>
                    <a:pt x="51" y="43"/>
                  </a:lnTo>
                  <a:lnTo>
                    <a:pt x="54" y="49"/>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1" name="Freeform 144"/>
            <p:cNvSpPr>
              <a:spLocks noEditPoints="1"/>
            </p:cNvSpPr>
            <p:nvPr/>
          </p:nvSpPr>
          <p:spPr bwMode="auto">
            <a:xfrm>
              <a:off x="4000500" y="1949171"/>
              <a:ext cx="93663" cy="95250"/>
            </a:xfrm>
            <a:custGeom>
              <a:avLst/>
              <a:gdLst>
                <a:gd name="T0" fmla="*/ 22 w 22"/>
                <a:gd name="T1" fmla="*/ 15 h 22"/>
                <a:gd name="T2" fmla="*/ 20 w 22"/>
                <a:gd name="T3" fmla="*/ 17 h 22"/>
                <a:gd name="T4" fmla="*/ 12 w 22"/>
                <a:gd name="T5" fmla="*/ 11 h 22"/>
                <a:gd name="T6" fmla="*/ 10 w 22"/>
                <a:gd name="T7" fmla="*/ 13 h 22"/>
                <a:gd name="T8" fmla="*/ 15 w 22"/>
                <a:gd name="T9" fmla="*/ 20 h 22"/>
                <a:gd name="T10" fmla="*/ 13 w 22"/>
                <a:gd name="T11" fmla="*/ 22 h 22"/>
                <a:gd name="T12" fmla="*/ 0 w 22"/>
                <a:gd name="T13" fmla="*/ 4 h 22"/>
                <a:gd name="T14" fmla="*/ 4 w 22"/>
                <a:gd name="T15" fmla="*/ 1 h 22"/>
                <a:gd name="T16" fmla="*/ 9 w 22"/>
                <a:gd name="T17" fmla="*/ 0 h 22"/>
                <a:gd name="T18" fmla="*/ 14 w 22"/>
                <a:gd name="T19" fmla="*/ 6 h 22"/>
                <a:gd name="T20" fmla="*/ 14 w 22"/>
                <a:gd name="T21" fmla="*/ 9 h 22"/>
                <a:gd name="T22" fmla="*/ 22 w 22"/>
                <a:gd name="T23" fmla="*/ 15 h 22"/>
                <a:gd name="T24" fmla="*/ 8 w 22"/>
                <a:gd name="T25" fmla="*/ 3 h 22"/>
                <a:gd name="T26" fmla="*/ 4 w 22"/>
                <a:gd name="T27" fmla="*/ 4 h 22"/>
                <a:gd name="T28" fmla="*/ 8 w 22"/>
                <a:gd name="T29" fmla="*/ 10 h 22"/>
                <a:gd name="T30" fmla="*/ 11 w 22"/>
                <a:gd name="T31" fmla="*/ 7 h 22"/>
                <a:gd name="T32" fmla="*/ 8 w 22"/>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2" y="15"/>
                  </a:moveTo>
                  <a:cubicBezTo>
                    <a:pt x="20" y="17"/>
                    <a:pt x="20" y="17"/>
                    <a:pt x="20" y="17"/>
                  </a:cubicBezTo>
                  <a:cubicBezTo>
                    <a:pt x="12" y="11"/>
                    <a:pt x="12" y="11"/>
                    <a:pt x="12" y="11"/>
                  </a:cubicBezTo>
                  <a:cubicBezTo>
                    <a:pt x="10" y="13"/>
                    <a:pt x="10" y="13"/>
                    <a:pt x="10" y="13"/>
                  </a:cubicBezTo>
                  <a:cubicBezTo>
                    <a:pt x="15" y="20"/>
                    <a:pt x="15" y="20"/>
                    <a:pt x="15" y="20"/>
                  </a:cubicBezTo>
                  <a:cubicBezTo>
                    <a:pt x="13" y="22"/>
                    <a:pt x="13" y="22"/>
                    <a:pt x="13" y="22"/>
                  </a:cubicBezTo>
                  <a:cubicBezTo>
                    <a:pt x="0" y="4"/>
                    <a:pt x="0" y="4"/>
                    <a:pt x="0" y="4"/>
                  </a:cubicBezTo>
                  <a:cubicBezTo>
                    <a:pt x="4" y="1"/>
                    <a:pt x="4" y="1"/>
                    <a:pt x="4" y="1"/>
                  </a:cubicBezTo>
                  <a:cubicBezTo>
                    <a:pt x="6" y="0"/>
                    <a:pt x="7" y="0"/>
                    <a:pt x="9" y="0"/>
                  </a:cubicBezTo>
                  <a:cubicBezTo>
                    <a:pt x="13" y="0"/>
                    <a:pt x="14" y="3"/>
                    <a:pt x="14" y="6"/>
                  </a:cubicBezTo>
                  <a:cubicBezTo>
                    <a:pt x="14" y="7"/>
                    <a:pt x="14" y="8"/>
                    <a:pt x="14" y="9"/>
                  </a:cubicBezTo>
                  <a:lnTo>
                    <a:pt x="22" y="15"/>
                  </a:lnTo>
                  <a:close/>
                  <a:moveTo>
                    <a:pt x="8" y="3"/>
                  </a:moveTo>
                  <a:cubicBezTo>
                    <a:pt x="6" y="2"/>
                    <a:pt x="5" y="4"/>
                    <a:pt x="4" y="4"/>
                  </a:cubicBezTo>
                  <a:cubicBezTo>
                    <a:pt x="8" y="10"/>
                    <a:pt x="8" y="10"/>
                    <a:pt x="8" y="10"/>
                  </a:cubicBezTo>
                  <a:cubicBezTo>
                    <a:pt x="10" y="9"/>
                    <a:pt x="10" y="9"/>
                    <a:pt x="11" y="7"/>
                  </a:cubicBezTo>
                  <a:cubicBezTo>
                    <a:pt x="12" y="5"/>
                    <a:pt x="11" y="3"/>
                    <a:pt x="8" y="3"/>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2" name="Freeform 145"/>
            <p:cNvSpPr/>
            <p:nvPr/>
          </p:nvSpPr>
          <p:spPr bwMode="auto">
            <a:xfrm>
              <a:off x="4048125" y="1906308"/>
              <a:ext cx="92075" cy="82550"/>
            </a:xfrm>
            <a:custGeom>
              <a:avLst/>
              <a:gdLst>
                <a:gd name="T0" fmla="*/ 18 w 22"/>
                <a:gd name="T1" fmla="*/ 8 h 19"/>
                <a:gd name="T2" fmla="*/ 15 w 22"/>
                <a:gd name="T3" fmla="*/ 19 h 19"/>
                <a:gd name="T4" fmla="*/ 11 w 22"/>
                <a:gd name="T5" fmla="*/ 18 h 19"/>
                <a:gd name="T6" fmla="*/ 12 w 22"/>
                <a:gd name="T7" fmla="*/ 16 h 19"/>
                <a:gd name="T8" fmla="*/ 15 w 22"/>
                <a:gd name="T9" fmla="*/ 17 h 19"/>
                <a:gd name="T10" fmla="*/ 16 w 22"/>
                <a:gd name="T11" fmla="*/ 10 h 19"/>
                <a:gd name="T12" fmla="*/ 13 w 22"/>
                <a:gd name="T13" fmla="*/ 10 h 19"/>
                <a:gd name="T14" fmla="*/ 6 w 22"/>
                <a:gd name="T15" fmla="*/ 12 h 19"/>
                <a:gd name="T16" fmla="*/ 1 w 22"/>
                <a:gd name="T17" fmla="*/ 7 h 19"/>
                <a:gd name="T18" fmla="*/ 2 w 22"/>
                <a:gd name="T19" fmla="*/ 3 h 19"/>
                <a:gd name="T20" fmla="*/ 9 w 22"/>
                <a:gd name="T21" fmla="*/ 2 h 19"/>
                <a:gd name="T22" fmla="*/ 8 w 22"/>
                <a:gd name="T23" fmla="*/ 4 h 19"/>
                <a:gd name="T24" fmla="*/ 4 w 22"/>
                <a:gd name="T25" fmla="*/ 5 h 19"/>
                <a:gd name="T26" fmla="*/ 3 w 22"/>
                <a:gd name="T27" fmla="*/ 7 h 19"/>
                <a:gd name="T28" fmla="*/ 6 w 22"/>
                <a:gd name="T29" fmla="*/ 9 h 19"/>
                <a:gd name="T30" fmla="*/ 14 w 22"/>
                <a:gd name="T31" fmla="*/ 7 h 19"/>
                <a:gd name="T32" fmla="*/ 18 w 22"/>
                <a:gd name="T3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9">
                  <a:moveTo>
                    <a:pt x="18" y="8"/>
                  </a:moveTo>
                  <a:cubicBezTo>
                    <a:pt x="22" y="11"/>
                    <a:pt x="21" y="18"/>
                    <a:pt x="15" y="19"/>
                  </a:cubicBezTo>
                  <a:cubicBezTo>
                    <a:pt x="14" y="19"/>
                    <a:pt x="12" y="19"/>
                    <a:pt x="11" y="18"/>
                  </a:cubicBezTo>
                  <a:cubicBezTo>
                    <a:pt x="12" y="16"/>
                    <a:pt x="12" y="16"/>
                    <a:pt x="12" y="16"/>
                  </a:cubicBezTo>
                  <a:cubicBezTo>
                    <a:pt x="13" y="16"/>
                    <a:pt x="14" y="17"/>
                    <a:pt x="15" y="17"/>
                  </a:cubicBezTo>
                  <a:cubicBezTo>
                    <a:pt x="19" y="16"/>
                    <a:pt x="18" y="12"/>
                    <a:pt x="16" y="10"/>
                  </a:cubicBezTo>
                  <a:cubicBezTo>
                    <a:pt x="15" y="10"/>
                    <a:pt x="14" y="10"/>
                    <a:pt x="13" y="10"/>
                  </a:cubicBezTo>
                  <a:cubicBezTo>
                    <a:pt x="11" y="10"/>
                    <a:pt x="9" y="12"/>
                    <a:pt x="6" y="12"/>
                  </a:cubicBezTo>
                  <a:cubicBezTo>
                    <a:pt x="3" y="12"/>
                    <a:pt x="1" y="10"/>
                    <a:pt x="1" y="7"/>
                  </a:cubicBezTo>
                  <a:cubicBezTo>
                    <a:pt x="0" y="6"/>
                    <a:pt x="1" y="4"/>
                    <a:pt x="2" y="3"/>
                  </a:cubicBezTo>
                  <a:cubicBezTo>
                    <a:pt x="3" y="0"/>
                    <a:pt x="7" y="0"/>
                    <a:pt x="9" y="2"/>
                  </a:cubicBezTo>
                  <a:cubicBezTo>
                    <a:pt x="8" y="4"/>
                    <a:pt x="8" y="4"/>
                    <a:pt x="8" y="4"/>
                  </a:cubicBezTo>
                  <a:cubicBezTo>
                    <a:pt x="7" y="3"/>
                    <a:pt x="4" y="3"/>
                    <a:pt x="4" y="5"/>
                  </a:cubicBezTo>
                  <a:cubicBezTo>
                    <a:pt x="3" y="5"/>
                    <a:pt x="3" y="6"/>
                    <a:pt x="3" y="7"/>
                  </a:cubicBezTo>
                  <a:cubicBezTo>
                    <a:pt x="3" y="9"/>
                    <a:pt x="5" y="10"/>
                    <a:pt x="6" y="9"/>
                  </a:cubicBezTo>
                  <a:cubicBezTo>
                    <a:pt x="9" y="9"/>
                    <a:pt x="11" y="7"/>
                    <a:pt x="14" y="7"/>
                  </a:cubicBezTo>
                  <a:cubicBezTo>
                    <a:pt x="15" y="7"/>
                    <a:pt x="16" y="7"/>
                    <a:pt x="18"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3" name="Freeform 146"/>
            <p:cNvSpPr/>
            <p:nvPr/>
          </p:nvSpPr>
          <p:spPr bwMode="auto">
            <a:xfrm>
              <a:off x="4076700" y="1880908"/>
              <a:ext cx="85725" cy="55563"/>
            </a:xfrm>
            <a:custGeom>
              <a:avLst/>
              <a:gdLst>
                <a:gd name="T0" fmla="*/ 54 w 54"/>
                <a:gd name="T1" fmla="*/ 30 h 35"/>
                <a:gd name="T2" fmla="*/ 48 w 54"/>
                <a:gd name="T3" fmla="*/ 35 h 35"/>
                <a:gd name="T4" fmla="*/ 0 w 54"/>
                <a:gd name="T5" fmla="*/ 6 h 35"/>
                <a:gd name="T6" fmla="*/ 6 w 54"/>
                <a:gd name="T7" fmla="*/ 0 h 35"/>
                <a:gd name="T8" fmla="*/ 54 w 54"/>
                <a:gd name="T9" fmla="*/ 30 h 35"/>
              </a:gdLst>
              <a:ahLst/>
              <a:cxnLst>
                <a:cxn ang="0">
                  <a:pos x="T0" y="T1"/>
                </a:cxn>
                <a:cxn ang="0">
                  <a:pos x="T2" y="T3"/>
                </a:cxn>
                <a:cxn ang="0">
                  <a:pos x="T4" y="T5"/>
                </a:cxn>
                <a:cxn ang="0">
                  <a:pos x="T6" y="T7"/>
                </a:cxn>
                <a:cxn ang="0">
                  <a:pos x="T8" y="T9"/>
                </a:cxn>
              </a:cxnLst>
              <a:rect l="0" t="0" r="r" b="b"/>
              <a:pathLst>
                <a:path w="54" h="35">
                  <a:moveTo>
                    <a:pt x="54" y="30"/>
                  </a:moveTo>
                  <a:lnTo>
                    <a:pt x="48" y="35"/>
                  </a:lnTo>
                  <a:lnTo>
                    <a:pt x="0" y="6"/>
                  </a:lnTo>
                  <a:lnTo>
                    <a:pt x="6" y="0"/>
                  </a:lnTo>
                  <a:lnTo>
                    <a:pt x="54" y="3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4" name="Freeform 147"/>
            <p:cNvSpPr/>
            <p:nvPr/>
          </p:nvSpPr>
          <p:spPr bwMode="auto">
            <a:xfrm>
              <a:off x="4089400" y="1825346"/>
              <a:ext cx="98425" cy="73025"/>
            </a:xfrm>
            <a:custGeom>
              <a:avLst/>
              <a:gdLst>
                <a:gd name="T0" fmla="*/ 22 w 62"/>
                <a:gd name="T1" fmla="*/ 3 h 46"/>
                <a:gd name="T2" fmla="*/ 16 w 62"/>
                <a:gd name="T3" fmla="*/ 14 h 46"/>
                <a:gd name="T4" fmla="*/ 62 w 62"/>
                <a:gd name="T5" fmla="*/ 41 h 46"/>
                <a:gd name="T6" fmla="*/ 59 w 62"/>
                <a:gd name="T7" fmla="*/ 46 h 46"/>
                <a:gd name="T8" fmla="*/ 14 w 62"/>
                <a:gd name="T9" fmla="*/ 19 h 46"/>
                <a:gd name="T10" fmla="*/ 8 w 62"/>
                <a:gd name="T11" fmla="*/ 30 h 46"/>
                <a:gd name="T12" fmla="*/ 0 w 62"/>
                <a:gd name="T13" fmla="*/ 27 h 46"/>
                <a:gd name="T14" fmla="*/ 16 w 62"/>
                <a:gd name="T15" fmla="*/ 0 h 46"/>
                <a:gd name="T16" fmla="*/ 22 w 62"/>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6">
                  <a:moveTo>
                    <a:pt x="22" y="3"/>
                  </a:moveTo>
                  <a:lnTo>
                    <a:pt x="16" y="14"/>
                  </a:lnTo>
                  <a:lnTo>
                    <a:pt x="62" y="41"/>
                  </a:lnTo>
                  <a:lnTo>
                    <a:pt x="59" y="46"/>
                  </a:lnTo>
                  <a:lnTo>
                    <a:pt x="14" y="19"/>
                  </a:lnTo>
                  <a:lnTo>
                    <a:pt x="8" y="30"/>
                  </a:lnTo>
                  <a:lnTo>
                    <a:pt x="0" y="27"/>
                  </a:lnTo>
                  <a:lnTo>
                    <a:pt x="16" y="0"/>
                  </a:lnTo>
                  <a:lnTo>
                    <a:pt x="22" y="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5" name="Freeform 148"/>
            <p:cNvSpPr/>
            <p:nvPr/>
          </p:nvSpPr>
          <p:spPr bwMode="auto">
            <a:xfrm>
              <a:off x="4114800" y="1769783"/>
              <a:ext cx="93663" cy="63500"/>
            </a:xfrm>
            <a:custGeom>
              <a:avLst/>
              <a:gdLst>
                <a:gd name="T0" fmla="*/ 14 w 59"/>
                <a:gd name="T1" fmla="*/ 0 h 40"/>
                <a:gd name="T2" fmla="*/ 40 w 59"/>
                <a:gd name="T3" fmla="*/ 24 h 40"/>
                <a:gd name="T4" fmla="*/ 59 w 59"/>
                <a:gd name="T5" fmla="*/ 32 h 40"/>
                <a:gd name="T6" fmla="*/ 59 w 59"/>
                <a:gd name="T7" fmla="*/ 40 h 40"/>
                <a:gd name="T8" fmla="*/ 40 w 59"/>
                <a:gd name="T9" fmla="*/ 32 h 40"/>
                <a:gd name="T10" fmla="*/ 0 w 59"/>
                <a:gd name="T11" fmla="*/ 32 h 40"/>
                <a:gd name="T12" fmla="*/ 3 w 59"/>
                <a:gd name="T13" fmla="*/ 24 h 40"/>
                <a:gd name="T14" fmla="*/ 30 w 59"/>
                <a:gd name="T15" fmla="*/ 27 h 40"/>
                <a:gd name="T16" fmla="*/ 11 w 59"/>
                <a:gd name="T17" fmla="*/ 8 h 40"/>
                <a:gd name="T18" fmla="*/ 14 w 59"/>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0">
                  <a:moveTo>
                    <a:pt x="14" y="0"/>
                  </a:moveTo>
                  <a:lnTo>
                    <a:pt x="40" y="24"/>
                  </a:lnTo>
                  <a:lnTo>
                    <a:pt x="59" y="32"/>
                  </a:lnTo>
                  <a:lnTo>
                    <a:pt x="59" y="40"/>
                  </a:lnTo>
                  <a:lnTo>
                    <a:pt x="40" y="32"/>
                  </a:lnTo>
                  <a:lnTo>
                    <a:pt x="0" y="32"/>
                  </a:lnTo>
                  <a:lnTo>
                    <a:pt x="3" y="24"/>
                  </a:lnTo>
                  <a:lnTo>
                    <a:pt x="30" y="27"/>
                  </a:lnTo>
                  <a:lnTo>
                    <a:pt x="11" y="8"/>
                  </a:lnTo>
                  <a:lnTo>
                    <a:pt x="14" y="0"/>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6" name="Freeform 149"/>
            <p:cNvSpPr/>
            <p:nvPr/>
          </p:nvSpPr>
          <p:spPr bwMode="auto">
            <a:xfrm>
              <a:off x="3475038" y="1941233"/>
              <a:ext cx="92075" cy="68263"/>
            </a:xfrm>
            <a:custGeom>
              <a:avLst/>
              <a:gdLst>
                <a:gd name="T0" fmla="*/ 12 w 22"/>
                <a:gd name="T1" fmla="*/ 13 h 16"/>
                <a:gd name="T2" fmla="*/ 7 w 22"/>
                <a:gd name="T3" fmla="*/ 15 h 16"/>
                <a:gd name="T4" fmla="*/ 2 w 22"/>
                <a:gd name="T5" fmla="*/ 14 h 16"/>
                <a:gd name="T6" fmla="*/ 0 w 22"/>
                <a:gd name="T7" fmla="*/ 9 h 16"/>
                <a:gd name="T8" fmla="*/ 1 w 22"/>
                <a:gd name="T9" fmla="*/ 7 h 16"/>
                <a:gd name="T10" fmla="*/ 3 w 22"/>
                <a:gd name="T11" fmla="*/ 8 h 16"/>
                <a:gd name="T12" fmla="*/ 3 w 22"/>
                <a:gd name="T13" fmla="*/ 9 h 16"/>
                <a:gd name="T14" fmla="*/ 4 w 22"/>
                <a:gd name="T15" fmla="*/ 12 h 16"/>
                <a:gd name="T16" fmla="*/ 6 w 22"/>
                <a:gd name="T17" fmla="*/ 13 h 16"/>
                <a:gd name="T18" fmla="*/ 10 w 22"/>
                <a:gd name="T19" fmla="*/ 11 h 16"/>
                <a:gd name="T20" fmla="*/ 20 w 22"/>
                <a:gd name="T21" fmla="*/ 0 h 16"/>
                <a:gd name="T22" fmla="*/ 22 w 22"/>
                <a:gd name="T23" fmla="*/ 2 h 16"/>
                <a:gd name="T24" fmla="*/ 12 w 22"/>
                <a:gd name="T2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6">
                  <a:moveTo>
                    <a:pt x="12" y="13"/>
                  </a:moveTo>
                  <a:cubicBezTo>
                    <a:pt x="10" y="14"/>
                    <a:pt x="8" y="15"/>
                    <a:pt x="7" y="15"/>
                  </a:cubicBezTo>
                  <a:cubicBezTo>
                    <a:pt x="5" y="16"/>
                    <a:pt x="3" y="15"/>
                    <a:pt x="2" y="14"/>
                  </a:cubicBezTo>
                  <a:cubicBezTo>
                    <a:pt x="1" y="12"/>
                    <a:pt x="0" y="11"/>
                    <a:pt x="0" y="9"/>
                  </a:cubicBezTo>
                  <a:cubicBezTo>
                    <a:pt x="0" y="8"/>
                    <a:pt x="1" y="8"/>
                    <a:pt x="1" y="7"/>
                  </a:cubicBezTo>
                  <a:cubicBezTo>
                    <a:pt x="3" y="8"/>
                    <a:pt x="3" y="8"/>
                    <a:pt x="3" y="8"/>
                  </a:cubicBezTo>
                  <a:cubicBezTo>
                    <a:pt x="3" y="9"/>
                    <a:pt x="3" y="9"/>
                    <a:pt x="3" y="9"/>
                  </a:cubicBezTo>
                  <a:cubicBezTo>
                    <a:pt x="3" y="10"/>
                    <a:pt x="3" y="11"/>
                    <a:pt x="4" y="12"/>
                  </a:cubicBezTo>
                  <a:cubicBezTo>
                    <a:pt x="5" y="12"/>
                    <a:pt x="6" y="13"/>
                    <a:pt x="6" y="13"/>
                  </a:cubicBezTo>
                  <a:cubicBezTo>
                    <a:pt x="7" y="13"/>
                    <a:pt x="8" y="12"/>
                    <a:pt x="10" y="11"/>
                  </a:cubicBezTo>
                  <a:cubicBezTo>
                    <a:pt x="20" y="0"/>
                    <a:pt x="20" y="0"/>
                    <a:pt x="20" y="0"/>
                  </a:cubicBezTo>
                  <a:cubicBezTo>
                    <a:pt x="22" y="2"/>
                    <a:pt x="22" y="2"/>
                    <a:pt x="22" y="2"/>
                  </a:cubicBezTo>
                  <a:lnTo>
                    <a:pt x="12" y="13"/>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7" name="Freeform 150"/>
            <p:cNvSpPr>
              <a:spLocks noEditPoints="1"/>
            </p:cNvSpPr>
            <p:nvPr/>
          </p:nvSpPr>
          <p:spPr bwMode="auto">
            <a:xfrm>
              <a:off x="3644900" y="1911071"/>
              <a:ext cx="287338" cy="90488"/>
            </a:xfrm>
            <a:custGeom>
              <a:avLst/>
              <a:gdLst>
                <a:gd name="T0" fmla="*/ 0 w 68"/>
                <a:gd name="T1" fmla="*/ 11 h 21"/>
                <a:gd name="T2" fmla="*/ 4 w 68"/>
                <a:gd name="T3" fmla="*/ 12 h 21"/>
                <a:gd name="T4" fmla="*/ 5 w 68"/>
                <a:gd name="T5" fmla="*/ 3 h 21"/>
                <a:gd name="T6" fmla="*/ 8 w 68"/>
                <a:gd name="T7" fmla="*/ 3 h 21"/>
                <a:gd name="T8" fmla="*/ 11 w 68"/>
                <a:gd name="T9" fmla="*/ 3 h 21"/>
                <a:gd name="T10" fmla="*/ 8 w 68"/>
                <a:gd name="T11" fmla="*/ 15 h 21"/>
                <a:gd name="T12" fmla="*/ 30 w 68"/>
                <a:gd name="T13" fmla="*/ 11 h 21"/>
                <a:gd name="T14" fmla="*/ 27 w 68"/>
                <a:gd name="T15" fmla="*/ 9 h 21"/>
                <a:gd name="T16" fmla="*/ 23 w 68"/>
                <a:gd name="T17" fmla="*/ 10 h 21"/>
                <a:gd name="T18" fmla="*/ 24 w 68"/>
                <a:gd name="T19" fmla="*/ 12 h 21"/>
                <a:gd name="T20" fmla="*/ 27 w 68"/>
                <a:gd name="T21" fmla="*/ 14 h 21"/>
                <a:gd name="T22" fmla="*/ 30 w 68"/>
                <a:gd name="T23" fmla="*/ 11 h 21"/>
                <a:gd name="T24" fmla="*/ 28 w 68"/>
                <a:gd name="T25" fmla="*/ 17 h 21"/>
                <a:gd name="T26" fmla="*/ 26 w 68"/>
                <a:gd name="T27" fmla="*/ 15 h 21"/>
                <a:gd name="T28" fmla="*/ 22 w 68"/>
                <a:gd name="T29" fmla="*/ 15 h 21"/>
                <a:gd name="T30" fmla="*/ 22 w 68"/>
                <a:gd name="T31" fmla="*/ 19 h 21"/>
                <a:gd name="T32" fmla="*/ 27 w 68"/>
                <a:gd name="T33" fmla="*/ 20 h 21"/>
                <a:gd name="T34" fmla="*/ 24 w 68"/>
                <a:gd name="T35" fmla="*/ 21 h 21"/>
                <a:gd name="T36" fmla="*/ 19 w 68"/>
                <a:gd name="T37" fmla="*/ 19 h 21"/>
                <a:gd name="T38" fmla="*/ 18 w 68"/>
                <a:gd name="T39" fmla="*/ 16 h 21"/>
                <a:gd name="T40" fmla="*/ 22 w 68"/>
                <a:gd name="T41" fmla="*/ 13 h 21"/>
                <a:gd name="T42" fmla="*/ 20 w 68"/>
                <a:gd name="T43" fmla="*/ 12 h 21"/>
                <a:gd name="T44" fmla="*/ 22 w 68"/>
                <a:gd name="T45" fmla="*/ 8 h 21"/>
                <a:gd name="T46" fmla="*/ 31 w 68"/>
                <a:gd name="T47" fmla="*/ 9 h 21"/>
                <a:gd name="T48" fmla="*/ 31 w 68"/>
                <a:gd name="T49" fmla="*/ 13 h 21"/>
                <a:gd name="T50" fmla="*/ 29 w 68"/>
                <a:gd name="T51" fmla="*/ 14 h 21"/>
                <a:gd name="T52" fmla="*/ 31 w 68"/>
                <a:gd name="T53" fmla="*/ 18 h 21"/>
                <a:gd name="T54" fmla="*/ 24 w 68"/>
                <a:gd name="T55" fmla="*/ 21 h 21"/>
                <a:gd name="T56" fmla="*/ 49 w 68"/>
                <a:gd name="T57" fmla="*/ 11 h 21"/>
                <a:gd name="T58" fmla="*/ 47 w 68"/>
                <a:gd name="T59" fmla="*/ 9 h 21"/>
                <a:gd name="T60" fmla="*/ 43 w 68"/>
                <a:gd name="T61" fmla="*/ 10 h 21"/>
                <a:gd name="T62" fmla="*/ 42 w 68"/>
                <a:gd name="T63" fmla="*/ 13 h 21"/>
                <a:gd name="T64" fmla="*/ 45 w 68"/>
                <a:gd name="T65" fmla="*/ 15 h 21"/>
                <a:gd name="T66" fmla="*/ 48 w 68"/>
                <a:gd name="T67" fmla="*/ 14 h 21"/>
                <a:gd name="T68" fmla="*/ 50 w 68"/>
                <a:gd name="T69" fmla="*/ 14 h 21"/>
                <a:gd name="T70" fmla="*/ 39 w 68"/>
                <a:gd name="T71" fmla="*/ 12 h 21"/>
                <a:gd name="T72" fmla="*/ 41 w 68"/>
                <a:gd name="T73" fmla="*/ 9 h 21"/>
                <a:gd name="T74" fmla="*/ 46 w 68"/>
                <a:gd name="T75" fmla="*/ 7 h 21"/>
                <a:gd name="T76" fmla="*/ 50 w 68"/>
                <a:gd name="T77" fmla="*/ 9 h 21"/>
                <a:gd name="T78" fmla="*/ 52 w 68"/>
                <a:gd name="T79" fmla="*/ 13 h 21"/>
                <a:gd name="T80" fmla="*/ 50 w 68"/>
                <a:gd name="T81" fmla="*/ 19 h 21"/>
                <a:gd name="T82" fmla="*/ 43 w 68"/>
                <a:gd name="T83" fmla="*/ 21 h 21"/>
                <a:gd name="T84" fmla="*/ 41 w 68"/>
                <a:gd name="T85" fmla="*/ 21 h 21"/>
                <a:gd name="T86" fmla="*/ 41 w 68"/>
                <a:gd name="T87" fmla="*/ 19 h 21"/>
                <a:gd name="T88" fmla="*/ 44 w 68"/>
                <a:gd name="T89" fmla="*/ 20 h 21"/>
                <a:gd name="T90" fmla="*/ 50 w 68"/>
                <a:gd name="T91" fmla="*/ 15 h 21"/>
                <a:gd name="T92" fmla="*/ 45 w 68"/>
                <a:gd name="T93" fmla="*/ 16 h 21"/>
                <a:gd name="T94" fmla="*/ 42 w 68"/>
                <a:gd name="T95" fmla="*/ 15 h 21"/>
                <a:gd name="T96" fmla="*/ 39 w 68"/>
                <a:gd name="T97" fmla="*/ 12 h 21"/>
                <a:gd name="T98" fmla="*/ 68 w 68"/>
                <a:gd name="T99" fmla="*/ 14 h 21"/>
                <a:gd name="T100" fmla="*/ 66 w 68"/>
                <a:gd name="T101" fmla="*/ 3 h 21"/>
                <a:gd name="T102" fmla="*/ 57 w 68"/>
                <a:gd name="T103" fmla="*/ 5 h 21"/>
                <a:gd name="T104" fmla="*/ 68 w 68"/>
                <a:gd name="T10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21">
                  <a:moveTo>
                    <a:pt x="8" y="16"/>
                  </a:moveTo>
                  <a:cubicBezTo>
                    <a:pt x="0" y="11"/>
                    <a:pt x="0" y="11"/>
                    <a:pt x="0" y="11"/>
                  </a:cubicBezTo>
                  <a:cubicBezTo>
                    <a:pt x="1" y="10"/>
                    <a:pt x="1" y="10"/>
                    <a:pt x="1" y="10"/>
                  </a:cubicBezTo>
                  <a:cubicBezTo>
                    <a:pt x="4" y="12"/>
                    <a:pt x="4" y="12"/>
                    <a:pt x="4" y="12"/>
                  </a:cubicBezTo>
                  <a:cubicBezTo>
                    <a:pt x="8" y="4"/>
                    <a:pt x="8" y="4"/>
                    <a:pt x="8" y="4"/>
                  </a:cubicBezTo>
                  <a:cubicBezTo>
                    <a:pt x="5" y="3"/>
                    <a:pt x="5" y="3"/>
                    <a:pt x="5" y="3"/>
                  </a:cubicBezTo>
                  <a:cubicBezTo>
                    <a:pt x="6" y="2"/>
                    <a:pt x="6" y="2"/>
                    <a:pt x="6" y="2"/>
                  </a:cubicBezTo>
                  <a:cubicBezTo>
                    <a:pt x="7" y="2"/>
                    <a:pt x="8" y="3"/>
                    <a:pt x="8" y="3"/>
                  </a:cubicBezTo>
                  <a:cubicBezTo>
                    <a:pt x="9" y="3"/>
                    <a:pt x="9" y="2"/>
                    <a:pt x="10" y="2"/>
                  </a:cubicBezTo>
                  <a:cubicBezTo>
                    <a:pt x="11" y="3"/>
                    <a:pt x="11" y="3"/>
                    <a:pt x="11" y="3"/>
                  </a:cubicBezTo>
                  <a:cubicBezTo>
                    <a:pt x="6" y="13"/>
                    <a:pt x="6" y="13"/>
                    <a:pt x="6" y="13"/>
                  </a:cubicBezTo>
                  <a:cubicBezTo>
                    <a:pt x="8" y="15"/>
                    <a:pt x="8" y="15"/>
                    <a:pt x="8" y="15"/>
                  </a:cubicBezTo>
                  <a:lnTo>
                    <a:pt x="8" y="16"/>
                  </a:lnTo>
                  <a:close/>
                  <a:moveTo>
                    <a:pt x="30" y="11"/>
                  </a:moveTo>
                  <a:cubicBezTo>
                    <a:pt x="30" y="11"/>
                    <a:pt x="29" y="10"/>
                    <a:pt x="29" y="10"/>
                  </a:cubicBezTo>
                  <a:cubicBezTo>
                    <a:pt x="28" y="9"/>
                    <a:pt x="28" y="9"/>
                    <a:pt x="27" y="9"/>
                  </a:cubicBezTo>
                  <a:cubicBezTo>
                    <a:pt x="26" y="9"/>
                    <a:pt x="25" y="9"/>
                    <a:pt x="24" y="9"/>
                  </a:cubicBezTo>
                  <a:cubicBezTo>
                    <a:pt x="23" y="9"/>
                    <a:pt x="23" y="10"/>
                    <a:pt x="23" y="10"/>
                  </a:cubicBezTo>
                  <a:cubicBezTo>
                    <a:pt x="23" y="11"/>
                    <a:pt x="23" y="11"/>
                    <a:pt x="23" y="11"/>
                  </a:cubicBezTo>
                  <a:cubicBezTo>
                    <a:pt x="23" y="12"/>
                    <a:pt x="24" y="12"/>
                    <a:pt x="24" y="12"/>
                  </a:cubicBezTo>
                  <a:cubicBezTo>
                    <a:pt x="25" y="13"/>
                    <a:pt x="25" y="13"/>
                    <a:pt x="26" y="13"/>
                  </a:cubicBezTo>
                  <a:cubicBezTo>
                    <a:pt x="26" y="13"/>
                    <a:pt x="27" y="13"/>
                    <a:pt x="27" y="14"/>
                  </a:cubicBezTo>
                  <a:cubicBezTo>
                    <a:pt x="28" y="13"/>
                    <a:pt x="28" y="13"/>
                    <a:pt x="29" y="13"/>
                  </a:cubicBezTo>
                  <a:cubicBezTo>
                    <a:pt x="29" y="12"/>
                    <a:pt x="29" y="12"/>
                    <a:pt x="30" y="11"/>
                  </a:cubicBezTo>
                  <a:moveTo>
                    <a:pt x="29" y="18"/>
                  </a:moveTo>
                  <a:cubicBezTo>
                    <a:pt x="29" y="17"/>
                    <a:pt x="29" y="17"/>
                    <a:pt x="28" y="17"/>
                  </a:cubicBezTo>
                  <a:cubicBezTo>
                    <a:pt x="28" y="16"/>
                    <a:pt x="28" y="16"/>
                    <a:pt x="27" y="15"/>
                  </a:cubicBezTo>
                  <a:cubicBezTo>
                    <a:pt x="26" y="15"/>
                    <a:pt x="26" y="15"/>
                    <a:pt x="26" y="15"/>
                  </a:cubicBezTo>
                  <a:cubicBezTo>
                    <a:pt x="25" y="15"/>
                    <a:pt x="24" y="14"/>
                    <a:pt x="24" y="14"/>
                  </a:cubicBezTo>
                  <a:cubicBezTo>
                    <a:pt x="23" y="14"/>
                    <a:pt x="22" y="15"/>
                    <a:pt x="22" y="15"/>
                  </a:cubicBezTo>
                  <a:cubicBezTo>
                    <a:pt x="21" y="15"/>
                    <a:pt x="21" y="16"/>
                    <a:pt x="21" y="17"/>
                  </a:cubicBezTo>
                  <a:cubicBezTo>
                    <a:pt x="21" y="17"/>
                    <a:pt x="21" y="18"/>
                    <a:pt x="22" y="19"/>
                  </a:cubicBezTo>
                  <a:cubicBezTo>
                    <a:pt x="22" y="19"/>
                    <a:pt x="23" y="20"/>
                    <a:pt x="24" y="20"/>
                  </a:cubicBezTo>
                  <a:cubicBezTo>
                    <a:pt x="25" y="20"/>
                    <a:pt x="26" y="20"/>
                    <a:pt x="27" y="20"/>
                  </a:cubicBezTo>
                  <a:cubicBezTo>
                    <a:pt x="28" y="19"/>
                    <a:pt x="28" y="19"/>
                    <a:pt x="29" y="18"/>
                  </a:cubicBezTo>
                  <a:moveTo>
                    <a:pt x="24" y="21"/>
                  </a:moveTo>
                  <a:cubicBezTo>
                    <a:pt x="23" y="21"/>
                    <a:pt x="22" y="21"/>
                    <a:pt x="21" y="20"/>
                  </a:cubicBezTo>
                  <a:cubicBezTo>
                    <a:pt x="21" y="20"/>
                    <a:pt x="20" y="20"/>
                    <a:pt x="19" y="19"/>
                  </a:cubicBezTo>
                  <a:cubicBezTo>
                    <a:pt x="19" y="19"/>
                    <a:pt x="19" y="18"/>
                    <a:pt x="18" y="18"/>
                  </a:cubicBezTo>
                  <a:cubicBezTo>
                    <a:pt x="18" y="17"/>
                    <a:pt x="18" y="17"/>
                    <a:pt x="18" y="16"/>
                  </a:cubicBezTo>
                  <a:cubicBezTo>
                    <a:pt x="18" y="16"/>
                    <a:pt x="19" y="15"/>
                    <a:pt x="20" y="14"/>
                  </a:cubicBezTo>
                  <a:cubicBezTo>
                    <a:pt x="20" y="14"/>
                    <a:pt x="21" y="14"/>
                    <a:pt x="22" y="13"/>
                  </a:cubicBezTo>
                  <a:cubicBezTo>
                    <a:pt x="22" y="13"/>
                    <a:pt x="22" y="13"/>
                    <a:pt x="22" y="13"/>
                  </a:cubicBezTo>
                  <a:cubicBezTo>
                    <a:pt x="21" y="13"/>
                    <a:pt x="21" y="12"/>
                    <a:pt x="20" y="12"/>
                  </a:cubicBezTo>
                  <a:cubicBezTo>
                    <a:pt x="20" y="11"/>
                    <a:pt x="20" y="11"/>
                    <a:pt x="20" y="10"/>
                  </a:cubicBezTo>
                  <a:cubicBezTo>
                    <a:pt x="20" y="9"/>
                    <a:pt x="21" y="8"/>
                    <a:pt x="22" y="8"/>
                  </a:cubicBezTo>
                  <a:cubicBezTo>
                    <a:pt x="24" y="7"/>
                    <a:pt x="25" y="7"/>
                    <a:pt x="27" y="7"/>
                  </a:cubicBezTo>
                  <a:cubicBezTo>
                    <a:pt x="29" y="8"/>
                    <a:pt x="30" y="8"/>
                    <a:pt x="31" y="9"/>
                  </a:cubicBezTo>
                  <a:cubicBezTo>
                    <a:pt x="32" y="10"/>
                    <a:pt x="32" y="11"/>
                    <a:pt x="32" y="12"/>
                  </a:cubicBezTo>
                  <a:cubicBezTo>
                    <a:pt x="32" y="12"/>
                    <a:pt x="32" y="13"/>
                    <a:pt x="31" y="13"/>
                  </a:cubicBezTo>
                  <a:cubicBezTo>
                    <a:pt x="30" y="14"/>
                    <a:pt x="30" y="14"/>
                    <a:pt x="29" y="14"/>
                  </a:cubicBezTo>
                  <a:cubicBezTo>
                    <a:pt x="29" y="14"/>
                    <a:pt x="29" y="14"/>
                    <a:pt x="29" y="14"/>
                  </a:cubicBezTo>
                  <a:cubicBezTo>
                    <a:pt x="30" y="15"/>
                    <a:pt x="30" y="15"/>
                    <a:pt x="31" y="16"/>
                  </a:cubicBezTo>
                  <a:cubicBezTo>
                    <a:pt x="31" y="17"/>
                    <a:pt x="32" y="17"/>
                    <a:pt x="31" y="18"/>
                  </a:cubicBezTo>
                  <a:cubicBezTo>
                    <a:pt x="31" y="19"/>
                    <a:pt x="30" y="20"/>
                    <a:pt x="29" y="21"/>
                  </a:cubicBezTo>
                  <a:cubicBezTo>
                    <a:pt x="28" y="21"/>
                    <a:pt x="26" y="21"/>
                    <a:pt x="24" y="21"/>
                  </a:cubicBezTo>
                  <a:moveTo>
                    <a:pt x="50" y="13"/>
                  </a:moveTo>
                  <a:cubicBezTo>
                    <a:pt x="50" y="12"/>
                    <a:pt x="49" y="11"/>
                    <a:pt x="49" y="11"/>
                  </a:cubicBezTo>
                  <a:cubicBezTo>
                    <a:pt x="49" y="10"/>
                    <a:pt x="49" y="10"/>
                    <a:pt x="48" y="10"/>
                  </a:cubicBezTo>
                  <a:cubicBezTo>
                    <a:pt x="48" y="9"/>
                    <a:pt x="47" y="9"/>
                    <a:pt x="47" y="9"/>
                  </a:cubicBezTo>
                  <a:cubicBezTo>
                    <a:pt x="47" y="9"/>
                    <a:pt x="46" y="9"/>
                    <a:pt x="46" y="9"/>
                  </a:cubicBezTo>
                  <a:cubicBezTo>
                    <a:pt x="45" y="9"/>
                    <a:pt x="44" y="9"/>
                    <a:pt x="43" y="10"/>
                  </a:cubicBezTo>
                  <a:cubicBezTo>
                    <a:pt x="42" y="10"/>
                    <a:pt x="42" y="11"/>
                    <a:pt x="42" y="12"/>
                  </a:cubicBezTo>
                  <a:cubicBezTo>
                    <a:pt x="42" y="12"/>
                    <a:pt x="42" y="13"/>
                    <a:pt x="42" y="13"/>
                  </a:cubicBezTo>
                  <a:cubicBezTo>
                    <a:pt x="43" y="14"/>
                    <a:pt x="43" y="14"/>
                    <a:pt x="43" y="14"/>
                  </a:cubicBezTo>
                  <a:cubicBezTo>
                    <a:pt x="44" y="14"/>
                    <a:pt x="44" y="14"/>
                    <a:pt x="45" y="15"/>
                  </a:cubicBezTo>
                  <a:cubicBezTo>
                    <a:pt x="45" y="15"/>
                    <a:pt x="45" y="15"/>
                    <a:pt x="46" y="15"/>
                  </a:cubicBezTo>
                  <a:cubicBezTo>
                    <a:pt x="47" y="15"/>
                    <a:pt x="47" y="15"/>
                    <a:pt x="48" y="14"/>
                  </a:cubicBezTo>
                  <a:cubicBezTo>
                    <a:pt x="48" y="14"/>
                    <a:pt x="49" y="14"/>
                    <a:pt x="50" y="14"/>
                  </a:cubicBezTo>
                  <a:cubicBezTo>
                    <a:pt x="50" y="14"/>
                    <a:pt x="50" y="14"/>
                    <a:pt x="50" y="14"/>
                  </a:cubicBezTo>
                  <a:cubicBezTo>
                    <a:pt x="50" y="13"/>
                    <a:pt x="50" y="13"/>
                    <a:pt x="50" y="13"/>
                  </a:cubicBezTo>
                  <a:moveTo>
                    <a:pt x="39" y="12"/>
                  </a:moveTo>
                  <a:cubicBezTo>
                    <a:pt x="39" y="11"/>
                    <a:pt x="40" y="11"/>
                    <a:pt x="40" y="10"/>
                  </a:cubicBezTo>
                  <a:cubicBezTo>
                    <a:pt x="40" y="9"/>
                    <a:pt x="41" y="9"/>
                    <a:pt x="41" y="9"/>
                  </a:cubicBezTo>
                  <a:cubicBezTo>
                    <a:pt x="42" y="8"/>
                    <a:pt x="42" y="8"/>
                    <a:pt x="43" y="8"/>
                  </a:cubicBezTo>
                  <a:cubicBezTo>
                    <a:pt x="44" y="7"/>
                    <a:pt x="45" y="7"/>
                    <a:pt x="46" y="7"/>
                  </a:cubicBezTo>
                  <a:cubicBezTo>
                    <a:pt x="47" y="7"/>
                    <a:pt x="47" y="7"/>
                    <a:pt x="48" y="8"/>
                  </a:cubicBezTo>
                  <a:cubicBezTo>
                    <a:pt x="49" y="8"/>
                    <a:pt x="50" y="8"/>
                    <a:pt x="50" y="9"/>
                  </a:cubicBezTo>
                  <a:cubicBezTo>
                    <a:pt x="51" y="9"/>
                    <a:pt x="51" y="10"/>
                    <a:pt x="52" y="10"/>
                  </a:cubicBezTo>
                  <a:cubicBezTo>
                    <a:pt x="52" y="11"/>
                    <a:pt x="52" y="12"/>
                    <a:pt x="52" y="13"/>
                  </a:cubicBezTo>
                  <a:cubicBezTo>
                    <a:pt x="52" y="15"/>
                    <a:pt x="52" y="16"/>
                    <a:pt x="52" y="17"/>
                  </a:cubicBezTo>
                  <a:cubicBezTo>
                    <a:pt x="51" y="18"/>
                    <a:pt x="51" y="18"/>
                    <a:pt x="50" y="19"/>
                  </a:cubicBezTo>
                  <a:cubicBezTo>
                    <a:pt x="49" y="20"/>
                    <a:pt x="48" y="20"/>
                    <a:pt x="47" y="21"/>
                  </a:cubicBezTo>
                  <a:cubicBezTo>
                    <a:pt x="46" y="21"/>
                    <a:pt x="45" y="21"/>
                    <a:pt x="43" y="21"/>
                  </a:cubicBezTo>
                  <a:cubicBezTo>
                    <a:pt x="43" y="21"/>
                    <a:pt x="43" y="21"/>
                    <a:pt x="42" y="21"/>
                  </a:cubicBezTo>
                  <a:cubicBezTo>
                    <a:pt x="42" y="21"/>
                    <a:pt x="41" y="21"/>
                    <a:pt x="41" y="21"/>
                  </a:cubicBezTo>
                  <a:cubicBezTo>
                    <a:pt x="41" y="19"/>
                    <a:pt x="41" y="19"/>
                    <a:pt x="41" y="19"/>
                  </a:cubicBezTo>
                  <a:cubicBezTo>
                    <a:pt x="41" y="19"/>
                    <a:pt x="41" y="19"/>
                    <a:pt x="41" y="19"/>
                  </a:cubicBezTo>
                  <a:cubicBezTo>
                    <a:pt x="41" y="19"/>
                    <a:pt x="42" y="19"/>
                    <a:pt x="42" y="19"/>
                  </a:cubicBezTo>
                  <a:cubicBezTo>
                    <a:pt x="43" y="20"/>
                    <a:pt x="43" y="20"/>
                    <a:pt x="44" y="20"/>
                  </a:cubicBezTo>
                  <a:cubicBezTo>
                    <a:pt x="45" y="20"/>
                    <a:pt x="47" y="19"/>
                    <a:pt x="48" y="18"/>
                  </a:cubicBezTo>
                  <a:cubicBezTo>
                    <a:pt x="49" y="18"/>
                    <a:pt x="49" y="17"/>
                    <a:pt x="50" y="15"/>
                  </a:cubicBezTo>
                  <a:cubicBezTo>
                    <a:pt x="49" y="15"/>
                    <a:pt x="48" y="16"/>
                    <a:pt x="47" y="16"/>
                  </a:cubicBezTo>
                  <a:cubicBezTo>
                    <a:pt x="47" y="16"/>
                    <a:pt x="46" y="16"/>
                    <a:pt x="45" y="16"/>
                  </a:cubicBezTo>
                  <a:cubicBezTo>
                    <a:pt x="45" y="16"/>
                    <a:pt x="44" y="16"/>
                    <a:pt x="43" y="16"/>
                  </a:cubicBezTo>
                  <a:cubicBezTo>
                    <a:pt x="43" y="16"/>
                    <a:pt x="42" y="16"/>
                    <a:pt x="42" y="15"/>
                  </a:cubicBezTo>
                  <a:cubicBezTo>
                    <a:pt x="41" y="15"/>
                    <a:pt x="40" y="14"/>
                    <a:pt x="40" y="14"/>
                  </a:cubicBezTo>
                  <a:cubicBezTo>
                    <a:pt x="40" y="13"/>
                    <a:pt x="39" y="13"/>
                    <a:pt x="39" y="12"/>
                  </a:cubicBezTo>
                  <a:moveTo>
                    <a:pt x="68" y="1"/>
                  </a:moveTo>
                  <a:cubicBezTo>
                    <a:pt x="68" y="14"/>
                    <a:pt x="68" y="14"/>
                    <a:pt x="68" y="14"/>
                  </a:cubicBezTo>
                  <a:cubicBezTo>
                    <a:pt x="66" y="16"/>
                    <a:pt x="66" y="16"/>
                    <a:pt x="66" y="16"/>
                  </a:cubicBezTo>
                  <a:cubicBezTo>
                    <a:pt x="66" y="3"/>
                    <a:pt x="66" y="3"/>
                    <a:pt x="66" y="3"/>
                  </a:cubicBezTo>
                  <a:cubicBezTo>
                    <a:pt x="58" y="7"/>
                    <a:pt x="58" y="7"/>
                    <a:pt x="58" y="7"/>
                  </a:cubicBezTo>
                  <a:cubicBezTo>
                    <a:pt x="57" y="5"/>
                    <a:pt x="57" y="5"/>
                    <a:pt x="57" y="5"/>
                  </a:cubicBezTo>
                  <a:cubicBezTo>
                    <a:pt x="67" y="0"/>
                    <a:pt x="67" y="0"/>
                    <a:pt x="67" y="0"/>
                  </a:cubicBezTo>
                  <a:lnTo>
                    <a:pt x="68" y="1"/>
                  </a:ln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8" name="Freeform 151"/>
            <p:cNvSpPr/>
            <p:nvPr/>
          </p:nvSpPr>
          <p:spPr bwMode="auto">
            <a:xfrm>
              <a:off x="3941763" y="1404658"/>
              <a:ext cx="33338" cy="42863"/>
            </a:xfrm>
            <a:custGeom>
              <a:avLst/>
              <a:gdLst>
                <a:gd name="T0" fmla="*/ 2 w 8"/>
                <a:gd name="T1" fmla="*/ 9 h 10"/>
                <a:gd name="T2" fmla="*/ 1 w 8"/>
                <a:gd name="T3" fmla="*/ 6 h 10"/>
                <a:gd name="T4" fmla="*/ 1 w 8"/>
                <a:gd name="T5" fmla="*/ 3 h 10"/>
                <a:gd name="T6" fmla="*/ 7 w 8"/>
                <a:gd name="T7" fmla="*/ 2 h 10"/>
                <a:gd name="T8" fmla="*/ 7 w 8"/>
                <a:gd name="T9" fmla="*/ 4 h 10"/>
                <a:gd name="T10" fmla="*/ 7 w 8"/>
                <a:gd name="T11" fmla="*/ 9 h 10"/>
                <a:gd name="T12" fmla="*/ 2 w 8"/>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9"/>
                  </a:moveTo>
                  <a:cubicBezTo>
                    <a:pt x="0" y="8"/>
                    <a:pt x="1" y="8"/>
                    <a:pt x="1" y="6"/>
                  </a:cubicBezTo>
                  <a:cubicBezTo>
                    <a:pt x="1" y="5"/>
                    <a:pt x="1" y="3"/>
                    <a:pt x="1" y="3"/>
                  </a:cubicBezTo>
                  <a:cubicBezTo>
                    <a:pt x="2" y="0"/>
                    <a:pt x="5" y="1"/>
                    <a:pt x="7" y="2"/>
                  </a:cubicBezTo>
                  <a:cubicBezTo>
                    <a:pt x="7" y="3"/>
                    <a:pt x="7" y="3"/>
                    <a:pt x="7" y="4"/>
                  </a:cubicBezTo>
                  <a:cubicBezTo>
                    <a:pt x="8" y="5"/>
                    <a:pt x="8" y="8"/>
                    <a:pt x="7" y="9"/>
                  </a:cubicBezTo>
                  <a:cubicBezTo>
                    <a:pt x="5" y="9"/>
                    <a:pt x="3" y="10"/>
                    <a:pt x="2" y="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49" name="Freeform 152"/>
            <p:cNvSpPr/>
            <p:nvPr/>
          </p:nvSpPr>
          <p:spPr bwMode="auto">
            <a:xfrm>
              <a:off x="3848100" y="1293533"/>
              <a:ext cx="134938" cy="115888"/>
            </a:xfrm>
            <a:custGeom>
              <a:avLst/>
              <a:gdLst>
                <a:gd name="T0" fmla="*/ 5 w 32"/>
                <a:gd name="T1" fmla="*/ 27 h 27"/>
                <a:gd name="T2" fmla="*/ 5 w 32"/>
                <a:gd name="T3" fmla="*/ 27 h 27"/>
                <a:gd name="T4" fmla="*/ 5 w 32"/>
                <a:gd name="T5" fmla="*/ 26 h 27"/>
                <a:gd name="T6" fmla="*/ 11 w 32"/>
                <a:gd name="T7" fmla="*/ 24 h 27"/>
                <a:gd name="T8" fmla="*/ 15 w 32"/>
                <a:gd name="T9" fmla="*/ 21 h 27"/>
                <a:gd name="T10" fmla="*/ 5 w 32"/>
                <a:gd name="T11" fmla="*/ 22 h 27"/>
                <a:gd name="T12" fmla="*/ 1 w 32"/>
                <a:gd name="T13" fmla="*/ 20 h 27"/>
                <a:gd name="T14" fmla="*/ 1 w 32"/>
                <a:gd name="T15" fmla="*/ 19 h 27"/>
                <a:gd name="T16" fmla="*/ 2 w 32"/>
                <a:gd name="T17" fmla="*/ 16 h 27"/>
                <a:gd name="T18" fmla="*/ 15 w 32"/>
                <a:gd name="T19" fmla="*/ 16 h 27"/>
                <a:gd name="T20" fmla="*/ 19 w 32"/>
                <a:gd name="T21" fmla="*/ 16 h 27"/>
                <a:gd name="T22" fmla="*/ 23 w 32"/>
                <a:gd name="T23" fmla="*/ 2 h 27"/>
                <a:gd name="T24" fmla="*/ 28 w 32"/>
                <a:gd name="T25" fmla="*/ 4 h 27"/>
                <a:gd name="T26" fmla="*/ 28 w 32"/>
                <a:gd name="T27" fmla="*/ 6 h 27"/>
                <a:gd name="T28" fmla="*/ 29 w 32"/>
                <a:gd name="T29" fmla="*/ 6 h 27"/>
                <a:gd name="T30" fmla="*/ 27 w 32"/>
                <a:gd name="T31" fmla="*/ 9 h 27"/>
                <a:gd name="T32" fmla="*/ 24 w 32"/>
                <a:gd name="T33" fmla="*/ 15 h 27"/>
                <a:gd name="T34" fmla="*/ 32 w 32"/>
                <a:gd name="T35" fmla="*/ 15 h 27"/>
                <a:gd name="T36" fmla="*/ 30 w 32"/>
                <a:gd name="T37" fmla="*/ 18 h 27"/>
                <a:gd name="T38" fmla="*/ 23 w 32"/>
                <a:gd name="T39" fmla="*/ 19 h 27"/>
                <a:gd name="T40" fmla="*/ 18 w 32"/>
                <a:gd name="T41" fmla="*/ 25 h 27"/>
                <a:gd name="T42" fmla="*/ 16 w 32"/>
                <a:gd name="T43" fmla="*/ 26 h 27"/>
                <a:gd name="T44" fmla="*/ 11 w 32"/>
                <a:gd name="T45" fmla="*/ 27 h 27"/>
                <a:gd name="T46" fmla="*/ 5 w 32"/>
                <a:gd name="T4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7">
                  <a:moveTo>
                    <a:pt x="5" y="27"/>
                  </a:moveTo>
                  <a:cubicBezTo>
                    <a:pt x="5" y="27"/>
                    <a:pt x="5" y="27"/>
                    <a:pt x="5" y="27"/>
                  </a:cubicBezTo>
                  <a:cubicBezTo>
                    <a:pt x="5" y="27"/>
                    <a:pt x="5" y="27"/>
                    <a:pt x="5" y="26"/>
                  </a:cubicBezTo>
                  <a:cubicBezTo>
                    <a:pt x="6" y="26"/>
                    <a:pt x="11" y="25"/>
                    <a:pt x="11" y="24"/>
                  </a:cubicBezTo>
                  <a:cubicBezTo>
                    <a:pt x="13" y="24"/>
                    <a:pt x="14" y="23"/>
                    <a:pt x="15" y="21"/>
                  </a:cubicBezTo>
                  <a:cubicBezTo>
                    <a:pt x="12" y="21"/>
                    <a:pt x="8" y="23"/>
                    <a:pt x="5" y="22"/>
                  </a:cubicBezTo>
                  <a:cubicBezTo>
                    <a:pt x="3" y="22"/>
                    <a:pt x="2" y="20"/>
                    <a:pt x="1" y="20"/>
                  </a:cubicBezTo>
                  <a:cubicBezTo>
                    <a:pt x="1" y="20"/>
                    <a:pt x="1" y="19"/>
                    <a:pt x="1" y="19"/>
                  </a:cubicBezTo>
                  <a:cubicBezTo>
                    <a:pt x="0" y="18"/>
                    <a:pt x="0" y="16"/>
                    <a:pt x="2" y="16"/>
                  </a:cubicBezTo>
                  <a:cubicBezTo>
                    <a:pt x="5" y="18"/>
                    <a:pt x="11" y="17"/>
                    <a:pt x="15" y="16"/>
                  </a:cubicBezTo>
                  <a:cubicBezTo>
                    <a:pt x="16" y="16"/>
                    <a:pt x="18" y="16"/>
                    <a:pt x="19" y="16"/>
                  </a:cubicBezTo>
                  <a:cubicBezTo>
                    <a:pt x="21" y="11"/>
                    <a:pt x="21" y="7"/>
                    <a:pt x="23" y="2"/>
                  </a:cubicBezTo>
                  <a:cubicBezTo>
                    <a:pt x="25" y="0"/>
                    <a:pt x="26" y="2"/>
                    <a:pt x="28" y="4"/>
                  </a:cubicBezTo>
                  <a:cubicBezTo>
                    <a:pt x="28" y="5"/>
                    <a:pt x="28" y="5"/>
                    <a:pt x="28" y="6"/>
                  </a:cubicBezTo>
                  <a:cubicBezTo>
                    <a:pt x="28" y="6"/>
                    <a:pt x="28" y="6"/>
                    <a:pt x="29" y="6"/>
                  </a:cubicBezTo>
                  <a:cubicBezTo>
                    <a:pt x="29" y="7"/>
                    <a:pt x="29" y="8"/>
                    <a:pt x="27" y="9"/>
                  </a:cubicBezTo>
                  <a:cubicBezTo>
                    <a:pt x="26" y="11"/>
                    <a:pt x="25" y="13"/>
                    <a:pt x="24" y="15"/>
                  </a:cubicBezTo>
                  <a:cubicBezTo>
                    <a:pt x="27" y="16"/>
                    <a:pt x="29" y="14"/>
                    <a:pt x="32" y="15"/>
                  </a:cubicBezTo>
                  <a:cubicBezTo>
                    <a:pt x="32" y="16"/>
                    <a:pt x="31" y="17"/>
                    <a:pt x="30" y="18"/>
                  </a:cubicBezTo>
                  <a:cubicBezTo>
                    <a:pt x="28" y="18"/>
                    <a:pt x="25" y="19"/>
                    <a:pt x="23" y="19"/>
                  </a:cubicBezTo>
                  <a:cubicBezTo>
                    <a:pt x="22" y="21"/>
                    <a:pt x="20" y="24"/>
                    <a:pt x="18" y="25"/>
                  </a:cubicBezTo>
                  <a:cubicBezTo>
                    <a:pt x="18" y="25"/>
                    <a:pt x="16" y="26"/>
                    <a:pt x="16" y="26"/>
                  </a:cubicBezTo>
                  <a:cubicBezTo>
                    <a:pt x="14" y="27"/>
                    <a:pt x="13" y="27"/>
                    <a:pt x="11" y="27"/>
                  </a:cubicBezTo>
                  <a:cubicBezTo>
                    <a:pt x="6" y="27"/>
                    <a:pt x="6" y="27"/>
                    <a:pt x="5" y="2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0" name="Freeform 153"/>
            <p:cNvSpPr/>
            <p:nvPr/>
          </p:nvSpPr>
          <p:spPr bwMode="auto">
            <a:xfrm>
              <a:off x="3614738" y="1366558"/>
              <a:ext cx="55563" cy="111125"/>
            </a:xfrm>
            <a:custGeom>
              <a:avLst/>
              <a:gdLst>
                <a:gd name="T0" fmla="*/ 6 w 13"/>
                <a:gd name="T1" fmla="*/ 26 h 26"/>
                <a:gd name="T2" fmla="*/ 0 w 13"/>
                <a:gd name="T3" fmla="*/ 23 h 26"/>
                <a:gd name="T4" fmla="*/ 0 w 13"/>
                <a:gd name="T5" fmla="*/ 22 h 26"/>
                <a:gd name="T6" fmla="*/ 8 w 13"/>
                <a:gd name="T7" fmla="*/ 8 h 26"/>
                <a:gd name="T8" fmla="*/ 10 w 13"/>
                <a:gd name="T9" fmla="*/ 2 h 26"/>
                <a:gd name="T10" fmla="*/ 10 w 13"/>
                <a:gd name="T11" fmla="*/ 1 h 26"/>
                <a:gd name="T12" fmla="*/ 10 w 13"/>
                <a:gd name="T13" fmla="*/ 1 h 26"/>
                <a:gd name="T14" fmla="*/ 12 w 13"/>
                <a:gd name="T15" fmla="*/ 1 h 26"/>
                <a:gd name="T16" fmla="*/ 11 w 13"/>
                <a:gd name="T17" fmla="*/ 5 h 26"/>
                <a:gd name="T18" fmla="*/ 10 w 13"/>
                <a:gd name="T19" fmla="*/ 12 h 26"/>
                <a:gd name="T20" fmla="*/ 10 w 13"/>
                <a:gd name="T21" fmla="*/ 15 h 26"/>
                <a:gd name="T22" fmla="*/ 8 w 13"/>
                <a:gd name="T23" fmla="*/ 20 h 26"/>
                <a:gd name="T24" fmla="*/ 6 w 13"/>
                <a:gd name="T25" fmla="*/ 25 h 26"/>
                <a:gd name="T26" fmla="*/ 6 w 13"/>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6">
                  <a:moveTo>
                    <a:pt x="6" y="26"/>
                  </a:moveTo>
                  <a:cubicBezTo>
                    <a:pt x="4" y="25"/>
                    <a:pt x="1" y="24"/>
                    <a:pt x="0" y="23"/>
                  </a:cubicBezTo>
                  <a:cubicBezTo>
                    <a:pt x="0" y="23"/>
                    <a:pt x="0" y="22"/>
                    <a:pt x="0" y="22"/>
                  </a:cubicBezTo>
                  <a:cubicBezTo>
                    <a:pt x="3" y="17"/>
                    <a:pt x="6" y="13"/>
                    <a:pt x="8" y="8"/>
                  </a:cubicBezTo>
                  <a:cubicBezTo>
                    <a:pt x="8" y="6"/>
                    <a:pt x="9" y="4"/>
                    <a:pt x="10" y="2"/>
                  </a:cubicBezTo>
                  <a:cubicBezTo>
                    <a:pt x="10" y="2"/>
                    <a:pt x="10" y="1"/>
                    <a:pt x="10" y="1"/>
                  </a:cubicBezTo>
                  <a:cubicBezTo>
                    <a:pt x="10" y="1"/>
                    <a:pt x="10" y="1"/>
                    <a:pt x="10" y="1"/>
                  </a:cubicBezTo>
                  <a:cubicBezTo>
                    <a:pt x="10" y="0"/>
                    <a:pt x="11" y="0"/>
                    <a:pt x="12" y="1"/>
                  </a:cubicBezTo>
                  <a:cubicBezTo>
                    <a:pt x="13" y="2"/>
                    <a:pt x="11" y="4"/>
                    <a:pt x="11" y="5"/>
                  </a:cubicBezTo>
                  <a:cubicBezTo>
                    <a:pt x="11" y="7"/>
                    <a:pt x="11" y="9"/>
                    <a:pt x="10" y="12"/>
                  </a:cubicBezTo>
                  <a:cubicBezTo>
                    <a:pt x="10" y="12"/>
                    <a:pt x="10" y="12"/>
                    <a:pt x="10" y="15"/>
                  </a:cubicBezTo>
                  <a:cubicBezTo>
                    <a:pt x="9" y="16"/>
                    <a:pt x="8" y="19"/>
                    <a:pt x="8" y="20"/>
                  </a:cubicBezTo>
                  <a:cubicBezTo>
                    <a:pt x="7" y="21"/>
                    <a:pt x="8" y="24"/>
                    <a:pt x="6" y="25"/>
                  </a:cubicBezTo>
                  <a:cubicBezTo>
                    <a:pt x="6" y="25"/>
                    <a:pt x="6" y="25"/>
                    <a:pt x="6" y="26"/>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1" name="Freeform 154"/>
            <p:cNvSpPr/>
            <p:nvPr/>
          </p:nvSpPr>
          <p:spPr bwMode="auto">
            <a:xfrm>
              <a:off x="3690938" y="1336396"/>
              <a:ext cx="42863" cy="47625"/>
            </a:xfrm>
            <a:custGeom>
              <a:avLst/>
              <a:gdLst>
                <a:gd name="T0" fmla="*/ 6 w 10"/>
                <a:gd name="T1" fmla="*/ 10 h 11"/>
                <a:gd name="T2" fmla="*/ 0 w 10"/>
                <a:gd name="T3" fmla="*/ 9 h 11"/>
                <a:gd name="T4" fmla="*/ 0 w 10"/>
                <a:gd name="T5" fmla="*/ 7 h 11"/>
                <a:gd name="T6" fmla="*/ 1 w 10"/>
                <a:gd name="T7" fmla="*/ 6 h 11"/>
                <a:gd name="T8" fmla="*/ 3 w 10"/>
                <a:gd name="T9" fmla="*/ 5 h 11"/>
                <a:gd name="T10" fmla="*/ 9 w 10"/>
                <a:gd name="T11" fmla="*/ 1 h 11"/>
                <a:gd name="T12" fmla="*/ 6 w 10"/>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6" y="10"/>
                  </a:moveTo>
                  <a:cubicBezTo>
                    <a:pt x="3" y="11"/>
                    <a:pt x="2" y="9"/>
                    <a:pt x="0" y="9"/>
                  </a:cubicBezTo>
                  <a:cubicBezTo>
                    <a:pt x="0" y="8"/>
                    <a:pt x="0" y="7"/>
                    <a:pt x="0" y="7"/>
                  </a:cubicBezTo>
                  <a:cubicBezTo>
                    <a:pt x="0" y="7"/>
                    <a:pt x="0" y="7"/>
                    <a:pt x="1" y="6"/>
                  </a:cubicBezTo>
                  <a:cubicBezTo>
                    <a:pt x="2" y="6"/>
                    <a:pt x="2" y="6"/>
                    <a:pt x="3" y="5"/>
                  </a:cubicBezTo>
                  <a:cubicBezTo>
                    <a:pt x="4" y="4"/>
                    <a:pt x="7" y="0"/>
                    <a:pt x="9" y="1"/>
                  </a:cubicBezTo>
                  <a:cubicBezTo>
                    <a:pt x="10" y="4"/>
                    <a:pt x="8" y="8"/>
                    <a:pt x="6" y="10"/>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2" name="Freeform 155"/>
            <p:cNvSpPr/>
            <p:nvPr/>
          </p:nvSpPr>
          <p:spPr bwMode="auto">
            <a:xfrm>
              <a:off x="3614738" y="1353858"/>
              <a:ext cx="30163" cy="33338"/>
            </a:xfrm>
            <a:custGeom>
              <a:avLst/>
              <a:gdLst>
                <a:gd name="T0" fmla="*/ 3 w 7"/>
                <a:gd name="T1" fmla="*/ 8 h 8"/>
                <a:gd name="T2" fmla="*/ 0 w 7"/>
                <a:gd name="T3" fmla="*/ 3 h 8"/>
                <a:gd name="T4" fmla="*/ 4 w 7"/>
                <a:gd name="T5" fmla="*/ 0 h 8"/>
                <a:gd name="T6" fmla="*/ 7 w 7"/>
                <a:gd name="T7" fmla="*/ 5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2" y="8"/>
                    <a:pt x="0" y="4"/>
                    <a:pt x="0" y="3"/>
                  </a:cubicBezTo>
                  <a:cubicBezTo>
                    <a:pt x="0" y="1"/>
                    <a:pt x="2" y="0"/>
                    <a:pt x="4" y="0"/>
                  </a:cubicBezTo>
                  <a:cubicBezTo>
                    <a:pt x="6" y="2"/>
                    <a:pt x="7" y="2"/>
                    <a:pt x="7" y="5"/>
                  </a:cubicBezTo>
                  <a:cubicBezTo>
                    <a:pt x="6" y="7"/>
                    <a:pt x="5" y="7"/>
                    <a:pt x="3"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3" name="Freeform 156"/>
            <p:cNvSpPr/>
            <p:nvPr/>
          </p:nvSpPr>
          <p:spPr bwMode="auto">
            <a:xfrm>
              <a:off x="3673475" y="1293533"/>
              <a:ext cx="50800" cy="60325"/>
            </a:xfrm>
            <a:custGeom>
              <a:avLst/>
              <a:gdLst>
                <a:gd name="T0" fmla="*/ 7 w 12"/>
                <a:gd name="T1" fmla="*/ 14 h 14"/>
                <a:gd name="T2" fmla="*/ 6 w 12"/>
                <a:gd name="T3" fmla="*/ 9 h 14"/>
                <a:gd name="T4" fmla="*/ 4 w 12"/>
                <a:gd name="T5" fmla="*/ 10 h 14"/>
                <a:gd name="T6" fmla="*/ 0 w 12"/>
                <a:gd name="T7" fmla="*/ 7 h 14"/>
                <a:gd name="T8" fmla="*/ 2 w 12"/>
                <a:gd name="T9" fmla="*/ 5 h 14"/>
                <a:gd name="T10" fmla="*/ 6 w 12"/>
                <a:gd name="T11" fmla="*/ 1 h 14"/>
                <a:gd name="T12" fmla="*/ 12 w 12"/>
                <a:gd name="T13" fmla="*/ 4 h 14"/>
                <a:gd name="T14" fmla="*/ 11 w 12"/>
                <a:gd name="T15" fmla="*/ 9 h 14"/>
                <a:gd name="T16" fmla="*/ 8 w 12"/>
                <a:gd name="T17" fmla="*/ 13 h 14"/>
                <a:gd name="T18" fmla="*/ 7 w 12"/>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7" y="14"/>
                  </a:moveTo>
                  <a:cubicBezTo>
                    <a:pt x="6" y="13"/>
                    <a:pt x="7" y="10"/>
                    <a:pt x="6" y="9"/>
                  </a:cubicBezTo>
                  <a:cubicBezTo>
                    <a:pt x="5" y="10"/>
                    <a:pt x="5" y="10"/>
                    <a:pt x="4" y="10"/>
                  </a:cubicBezTo>
                  <a:cubicBezTo>
                    <a:pt x="2" y="10"/>
                    <a:pt x="0" y="9"/>
                    <a:pt x="0" y="7"/>
                  </a:cubicBezTo>
                  <a:cubicBezTo>
                    <a:pt x="1" y="6"/>
                    <a:pt x="1" y="6"/>
                    <a:pt x="2" y="5"/>
                  </a:cubicBezTo>
                  <a:cubicBezTo>
                    <a:pt x="4" y="4"/>
                    <a:pt x="5" y="3"/>
                    <a:pt x="6" y="1"/>
                  </a:cubicBezTo>
                  <a:cubicBezTo>
                    <a:pt x="9" y="0"/>
                    <a:pt x="11" y="1"/>
                    <a:pt x="12" y="4"/>
                  </a:cubicBezTo>
                  <a:cubicBezTo>
                    <a:pt x="12" y="5"/>
                    <a:pt x="11" y="7"/>
                    <a:pt x="11" y="9"/>
                  </a:cubicBezTo>
                  <a:cubicBezTo>
                    <a:pt x="10" y="10"/>
                    <a:pt x="9" y="12"/>
                    <a:pt x="8" y="13"/>
                  </a:cubicBezTo>
                  <a:cubicBezTo>
                    <a:pt x="7" y="13"/>
                    <a:pt x="7" y="14"/>
                    <a:pt x="7" y="1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4" name="Freeform 157"/>
            <p:cNvSpPr/>
            <p:nvPr/>
          </p:nvSpPr>
          <p:spPr bwMode="auto">
            <a:xfrm>
              <a:off x="3609975" y="1306233"/>
              <a:ext cx="34925" cy="38100"/>
            </a:xfrm>
            <a:custGeom>
              <a:avLst/>
              <a:gdLst>
                <a:gd name="T0" fmla="*/ 4 w 8"/>
                <a:gd name="T1" fmla="*/ 9 h 9"/>
                <a:gd name="T2" fmla="*/ 3 w 8"/>
                <a:gd name="T3" fmla="*/ 7 h 9"/>
                <a:gd name="T4" fmla="*/ 1 w 8"/>
                <a:gd name="T5" fmla="*/ 4 h 9"/>
                <a:gd name="T6" fmla="*/ 1 w 8"/>
                <a:gd name="T7" fmla="*/ 0 h 9"/>
                <a:gd name="T8" fmla="*/ 8 w 8"/>
                <a:gd name="T9" fmla="*/ 4 h 9"/>
                <a:gd name="T10" fmla="*/ 4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4" y="9"/>
                  </a:moveTo>
                  <a:cubicBezTo>
                    <a:pt x="3" y="8"/>
                    <a:pt x="3" y="8"/>
                    <a:pt x="3" y="7"/>
                  </a:cubicBezTo>
                  <a:cubicBezTo>
                    <a:pt x="3" y="6"/>
                    <a:pt x="2" y="6"/>
                    <a:pt x="1" y="4"/>
                  </a:cubicBezTo>
                  <a:cubicBezTo>
                    <a:pt x="1" y="2"/>
                    <a:pt x="0" y="2"/>
                    <a:pt x="1" y="0"/>
                  </a:cubicBezTo>
                  <a:cubicBezTo>
                    <a:pt x="3" y="0"/>
                    <a:pt x="8" y="1"/>
                    <a:pt x="8" y="4"/>
                  </a:cubicBezTo>
                  <a:cubicBezTo>
                    <a:pt x="7" y="6"/>
                    <a:pt x="5" y="8"/>
                    <a:pt x="4" y="9"/>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5" name="Freeform 158"/>
            <p:cNvSpPr/>
            <p:nvPr/>
          </p:nvSpPr>
          <p:spPr bwMode="auto">
            <a:xfrm>
              <a:off x="3440113" y="1439583"/>
              <a:ext cx="127000" cy="222250"/>
            </a:xfrm>
            <a:custGeom>
              <a:avLst/>
              <a:gdLst>
                <a:gd name="T0" fmla="*/ 17 w 30"/>
                <a:gd name="T1" fmla="*/ 50 h 52"/>
                <a:gd name="T2" fmla="*/ 10 w 30"/>
                <a:gd name="T3" fmla="*/ 48 h 52"/>
                <a:gd name="T4" fmla="*/ 10 w 30"/>
                <a:gd name="T5" fmla="*/ 46 h 52"/>
                <a:gd name="T6" fmla="*/ 10 w 30"/>
                <a:gd name="T7" fmla="*/ 46 h 52"/>
                <a:gd name="T8" fmla="*/ 6 w 30"/>
                <a:gd name="T9" fmla="*/ 36 h 52"/>
                <a:gd name="T10" fmla="*/ 6 w 30"/>
                <a:gd name="T11" fmla="*/ 33 h 52"/>
                <a:gd name="T12" fmla="*/ 8 w 30"/>
                <a:gd name="T13" fmla="*/ 35 h 52"/>
                <a:gd name="T14" fmla="*/ 9 w 30"/>
                <a:gd name="T15" fmla="*/ 33 h 52"/>
                <a:gd name="T16" fmla="*/ 8 w 30"/>
                <a:gd name="T17" fmla="*/ 26 h 52"/>
                <a:gd name="T18" fmla="*/ 7 w 30"/>
                <a:gd name="T19" fmla="*/ 24 h 52"/>
                <a:gd name="T20" fmla="*/ 3 w 30"/>
                <a:gd name="T21" fmla="*/ 27 h 52"/>
                <a:gd name="T22" fmla="*/ 3 w 30"/>
                <a:gd name="T23" fmla="*/ 21 h 52"/>
                <a:gd name="T24" fmla="*/ 0 w 30"/>
                <a:gd name="T25" fmla="*/ 18 h 52"/>
                <a:gd name="T26" fmla="*/ 5 w 30"/>
                <a:gd name="T27" fmla="*/ 16 h 52"/>
                <a:gd name="T28" fmla="*/ 7 w 30"/>
                <a:gd name="T29" fmla="*/ 18 h 52"/>
                <a:gd name="T30" fmla="*/ 9 w 30"/>
                <a:gd name="T31" fmla="*/ 20 h 52"/>
                <a:gd name="T32" fmla="*/ 9 w 30"/>
                <a:gd name="T33" fmla="*/ 19 h 52"/>
                <a:gd name="T34" fmla="*/ 9 w 30"/>
                <a:gd name="T35" fmla="*/ 14 h 52"/>
                <a:gd name="T36" fmla="*/ 5 w 30"/>
                <a:gd name="T37" fmla="*/ 8 h 52"/>
                <a:gd name="T38" fmla="*/ 9 w 30"/>
                <a:gd name="T39" fmla="*/ 5 h 52"/>
                <a:gd name="T40" fmla="*/ 10 w 30"/>
                <a:gd name="T41" fmla="*/ 1 h 52"/>
                <a:gd name="T42" fmla="*/ 11 w 30"/>
                <a:gd name="T43" fmla="*/ 0 h 52"/>
                <a:gd name="T44" fmla="*/ 13 w 30"/>
                <a:gd name="T45" fmla="*/ 1 h 52"/>
                <a:gd name="T46" fmla="*/ 14 w 30"/>
                <a:gd name="T47" fmla="*/ 10 h 52"/>
                <a:gd name="T48" fmla="*/ 13 w 30"/>
                <a:gd name="T49" fmla="*/ 7 h 52"/>
                <a:gd name="T50" fmla="*/ 17 w 30"/>
                <a:gd name="T51" fmla="*/ 2 h 52"/>
                <a:gd name="T52" fmla="*/ 20 w 30"/>
                <a:gd name="T53" fmla="*/ 6 h 52"/>
                <a:gd name="T54" fmla="*/ 20 w 30"/>
                <a:gd name="T55" fmla="*/ 7 h 52"/>
                <a:gd name="T56" fmla="*/ 28 w 30"/>
                <a:gd name="T57" fmla="*/ 12 h 52"/>
                <a:gd name="T58" fmla="*/ 29 w 30"/>
                <a:gd name="T59" fmla="*/ 15 h 52"/>
                <a:gd name="T60" fmla="*/ 29 w 30"/>
                <a:gd name="T61" fmla="*/ 16 h 52"/>
                <a:gd name="T62" fmla="*/ 29 w 30"/>
                <a:gd name="T63" fmla="*/ 16 h 52"/>
                <a:gd name="T64" fmla="*/ 28 w 30"/>
                <a:gd name="T65" fmla="*/ 19 h 52"/>
                <a:gd name="T66" fmla="*/ 18 w 30"/>
                <a:gd name="T67" fmla="*/ 12 h 52"/>
                <a:gd name="T68" fmla="*/ 18 w 30"/>
                <a:gd name="T69" fmla="*/ 12 h 52"/>
                <a:gd name="T70" fmla="*/ 21 w 30"/>
                <a:gd name="T71" fmla="*/ 20 h 52"/>
                <a:gd name="T72" fmla="*/ 18 w 30"/>
                <a:gd name="T73" fmla="*/ 21 h 52"/>
                <a:gd name="T74" fmla="*/ 17 w 30"/>
                <a:gd name="T75" fmla="*/ 20 h 52"/>
                <a:gd name="T76" fmla="*/ 12 w 30"/>
                <a:gd name="T77" fmla="*/ 15 h 52"/>
                <a:gd name="T78" fmla="*/ 13 w 30"/>
                <a:gd name="T79" fmla="*/ 22 h 52"/>
                <a:gd name="T80" fmla="*/ 13 w 30"/>
                <a:gd name="T81" fmla="*/ 24 h 52"/>
                <a:gd name="T82" fmla="*/ 16 w 30"/>
                <a:gd name="T83" fmla="*/ 28 h 52"/>
                <a:gd name="T84" fmla="*/ 17 w 30"/>
                <a:gd name="T85" fmla="*/ 30 h 52"/>
                <a:gd name="T86" fmla="*/ 17 w 30"/>
                <a:gd name="T87" fmla="*/ 30 h 52"/>
                <a:gd name="T88" fmla="*/ 17 w 30"/>
                <a:gd name="T89" fmla="*/ 35 h 52"/>
                <a:gd name="T90" fmla="*/ 16 w 30"/>
                <a:gd name="T91" fmla="*/ 34 h 52"/>
                <a:gd name="T92" fmla="*/ 13 w 30"/>
                <a:gd name="T93" fmla="*/ 30 h 52"/>
                <a:gd name="T94" fmla="*/ 12 w 30"/>
                <a:gd name="T95" fmla="*/ 35 h 52"/>
                <a:gd name="T96" fmla="*/ 10 w 30"/>
                <a:gd name="T97" fmla="*/ 36 h 52"/>
                <a:gd name="T98" fmla="*/ 10 w 30"/>
                <a:gd name="T99" fmla="*/ 36 h 52"/>
                <a:gd name="T100" fmla="*/ 9 w 30"/>
                <a:gd name="T101" fmla="*/ 37 h 52"/>
                <a:gd name="T102" fmla="*/ 11 w 30"/>
                <a:gd name="T103" fmla="*/ 39 h 52"/>
                <a:gd name="T104" fmla="*/ 18 w 30"/>
                <a:gd name="T105" fmla="*/ 49 h 52"/>
                <a:gd name="T106" fmla="*/ 17 w 30"/>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52">
                  <a:moveTo>
                    <a:pt x="17" y="50"/>
                  </a:moveTo>
                  <a:cubicBezTo>
                    <a:pt x="15" y="52"/>
                    <a:pt x="10" y="51"/>
                    <a:pt x="10" y="48"/>
                  </a:cubicBezTo>
                  <a:cubicBezTo>
                    <a:pt x="10" y="47"/>
                    <a:pt x="10" y="47"/>
                    <a:pt x="10" y="46"/>
                  </a:cubicBezTo>
                  <a:cubicBezTo>
                    <a:pt x="10" y="46"/>
                    <a:pt x="10" y="46"/>
                    <a:pt x="10" y="46"/>
                  </a:cubicBezTo>
                  <a:cubicBezTo>
                    <a:pt x="9" y="43"/>
                    <a:pt x="7" y="40"/>
                    <a:pt x="6" y="36"/>
                  </a:cubicBezTo>
                  <a:cubicBezTo>
                    <a:pt x="6" y="35"/>
                    <a:pt x="5" y="34"/>
                    <a:pt x="6" y="33"/>
                  </a:cubicBezTo>
                  <a:cubicBezTo>
                    <a:pt x="6" y="33"/>
                    <a:pt x="7" y="34"/>
                    <a:pt x="8" y="35"/>
                  </a:cubicBezTo>
                  <a:cubicBezTo>
                    <a:pt x="8" y="35"/>
                    <a:pt x="9" y="34"/>
                    <a:pt x="9" y="33"/>
                  </a:cubicBezTo>
                  <a:cubicBezTo>
                    <a:pt x="8" y="31"/>
                    <a:pt x="9" y="28"/>
                    <a:pt x="8" y="26"/>
                  </a:cubicBezTo>
                  <a:cubicBezTo>
                    <a:pt x="8" y="25"/>
                    <a:pt x="7" y="25"/>
                    <a:pt x="7" y="24"/>
                  </a:cubicBezTo>
                  <a:cubicBezTo>
                    <a:pt x="6" y="25"/>
                    <a:pt x="5" y="29"/>
                    <a:pt x="3" y="27"/>
                  </a:cubicBezTo>
                  <a:cubicBezTo>
                    <a:pt x="4" y="26"/>
                    <a:pt x="4" y="23"/>
                    <a:pt x="3" y="21"/>
                  </a:cubicBezTo>
                  <a:cubicBezTo>
                    <a:pt x="2" y="20"/>
                    <a:pt x="0" y="19"/>
                    <a:pt x="0" y="18"/>
                  </a:cubicBezTo>
                  <a:cubicBezTo>
                    <a:pt x="0" y="16"/>
                    <a:pt x="3" y="16"/>
                    <a:pt x="5" y="16"/>
                  </a:cubicBezTo>
                  <a:cubicBezTo>
                    <a:pt x="6" y="17"/>
                    <a:pt x="6" y="14"/>
                    <a:pt x="7" y="18"/>
                  </a:cubicBezTo>
                  <a:cubicBezTo>
                    <a:pt x="7" y="19"/>
                    <a:pt x="8" y="19"/>
                    <a:pt x="9" y="20"/>
                  </a:cubicBezTo>
                  <a:cubicBezTo>
                    <a:pt x="9" y="20"/>
                    <a:pt x="9" y="19"/>
                    <a:pt x="9" y="19"/>
                  </a:cubicBezTo>
                  <a:cubicBezTo>
                    <a:pt x="9" y="17"/>
                    <a:pt x="9" y="15"/>
                    <a:pt x="9" y="14"/>
                  </a:cubicBezTo>
                  <a:cubicBezTo>
                    <a:pt x="8" y="12"/>
                    <a:pt x="6" y="10"/>
                    <a:pt x="5" y="8"/>
                  </a:cubicBezTo>
                  <a:cubicBezTo>
                    <a:pt x="5" y="6"/>
                    <a:pt x="7" y="5"/>
                    <a:pt x="9" y="5"/>
                  </a:cubicBezTo>
                  <a:cubicBezTo>
                    <a:pt x="10" y="4"/>
                    <a:pt x="10" y="3"/>
                    <a:pt x="10" y="1"/>
                  </a:cubicBezTo>
                  <a:cubicBezTo>
                    <a:pt x="10" y="1"/>
                    <a:pt x="10" y="1"/>
                    <a:pt x="11" y="0"/>
                  </a:cubicBezTo>
                  <a:cubicBezTo>
                    <a:pt x="11" y="0"/>
                    <a:pt x="12" y="0"/>
                    <a:pt x="13" y="1"/>
                  </a:cubicBezTo>
                  <a:cubicBezTo>
                    <a:pt x="14" y="3"/>
                    <a:pt x="11" y="9"/>
                    <a:pt x="14" y="10"/>
                  </a:cubicBezTo>
                  <a:cubicBezTo>
                    <a:pt x="15" y="8"/>
                    <a:pt x="14" y="7"/>
                    <a:pt x="13" y="7"/>
                  </a:cubicBezTo>
                  <a:cubicBezTo>
                    <a:pt x="13" y="5"/>
                    <a:pt x="16" y="3"/>
                    <a:pt x="17" y="2"/>
                  </a:cubicBezTo>
                  <a:cubicBezTo>
                    <a:pt x="20" y="2"/>
                    <a:pt x="20" y="4"/>
                    <a:pt x="20" y="6"/>
                  </a:cubicBezTo>
                  <a:cubicBezTo>
                    <a:pt x="20" y="6"/>
                    <a:pt x="20" y="6"/>
                    <a:pt x="20" y="7"/>
                  </a:cubicBezTo>
                  <a:cubicBezTo>
                    <a:pt x="23" y="9"/>
                    <a:pt x="23" y="9"/>
                    <a:pt x="28" y="12"/>
                  </a:cubicBezTo>
                  <a:cubicBezTo>
                    <a:pt x="28" y="13"/>
                    <a:pt x="29" y="14"/>
                    <a:pt x="29" y="15"/>
                  </a:cubicBezTo>
                  <a:cubicBezTo>
                    <a:pt x="29" y="15"/>
                    <a:pt x="29" y="15"/>
                    <a:pt x="29" y="16"/>
                  </a:cubicBezTo>
                  <a:cubicBezTo>
                    <a:pt x="29" y="16"/>
                    <a:pt x="29" y="16"/>
                    <a:pt x="29" y="16"/>
                  </a:cubicBezTo>
                  <a:cubicBezTo>
                    <a:pt x="30" y="17"/>
                    <a:pt x="30" y="19"/>
                    <a:pt x="28" y="19"/>
                  </a:cubicBezTo>
                  <a:cubicBezTo>
                    <a:pt x="25" y="17"/>
                    <a:pt x="21" y="14"/>
                    <a:pt x="18" y="12"/>
                  </a:cubicBezTo>
                  <a:cubicBezTo>
                    <a:pt x="18" y="12"/>
                    <a:pt x="18" y="12"/>
                    <a:pt x="18" y="12"/>
                  </a:cubicBezTo>
                  <a:cubicBezTo>
                    <a:pt x="19" y="13"/>
                    <a:pt x="21" y="17"/>
                    <a:pt x="21" y="20"/>
                  </a:cubicBezTo>
                  <a:cubicBezTo>
                    <a:pt x="21" y="21"/>
                    <a:pt x="19" y="22"/>
                    <a:pt x="18" y="21"/>
                  </a:cubicBezTo>
                  <a:cubicBezTo>
                    <a:pt x="17" y="21"/>
                    <a:pt x="17" y="20"/>
                    <a:pt x="17" y="20"/>
                  </a:cubicBezTo>
                  <a:cubicBezTo>
                    <a:pt x="16" y="18"/>
                    <a:pt x="13" y="16"/>
                    <a:pt x="12" y="15"/>
                  </a:cubicBezTo>
                  <a:cubicBezTo>
                    <a:pt x="11" y="17"/>
                    <a:pt x="12" y="20"/>
                    <a:pt x="13" y="22"/>
                  </a:cubicBezTo>
                  <a:cubicBezTo>
                    <a:pt x="13" y="23"/>
                    <a:pt x="13" y="23"/>
                    <a:pt x="13" y="24"/>
                  </a:cubicBezTo>
                  <a:cubicBezTo>
                    <a:pt x="14" y="26"/>
                    <a:pt x="15" y="27"/>
                    <a:pt x="16" y="28"/>
                  </a:cubicBezTo>
                  <a:cubicBezTo>
                    <a:pt x="17" y="29"/>
                    <a:pt x="17" y="30"/>
                    <a:pt x="17" y="30"/>
                  </a:cubicBezTo>
                  <a:cubicBezTo>
                    <a:pt x="17" y="30"/>
                    <a:pt x="17" y="30"/>
                    <a:pt x="17" y="30"/>
                  </a:cubicBezTo>
                  <a:cubicBezTo>
                    <a:pt x="18" y="32"/>
                    <a:pt x="19" y="35"/>
                    <a:pt x="17" y="35"/>
                  </a:cubicBezTo>
                  <a:cubicBezTo>
                    <a:pt x="17" y="35"/>
                    <a:pt x="17" y="35"/>
                    <a:pt x="16" y="34"/>
                  </a:cubicBezTo>
                  <a:cubicBezTo>
                    <a:pt x="16" y="33"/>
                    <a:pt x="14" y="31"/>
                    <a:pt x="13" y="30"/>
                  </a:cubicBezTo>
                  <a:cubicBezTo>
                    <a:pt x="12" y="32"/>
                    <a:pt x="13" y="33"/>
                    <a:pt x="12" y="35"/>
                  </a:cubicBezTo>
                  <a:cubicBezTo>
                    <a:pt x="12" y="35"/>
                    <a:pt x="11" y="36"/>
                    <a:pt x="10" y="36"/>
                  </a:cubicBezTo>
                  <a:cubicBezTo>
                    <a:pt x="10" y="36"/>
                    <a:pt x="10" y="36"/>
                    <a:pt x="10" y="36"/>
                  </a:cubicBezTo>
                  <a:cubicBezTo>
                    <a:pt x="10" y="37"/>
                    <a:pt x="9" y="37"/>
                    <a:pt x="9" y="37"/>
                  </a:cubicBezTo>
                  <a:cubicBezTo>
                    <a:pt x="10" y="38"/>
                    <a:pt x="10" y="38"/>
                    <a:pt x="11" y="39"/>
                  </a:cubicBezTo>
                  <a:cubicBezTo>
                    <a:pt x="13" y="43"/>
                    <a:pt x="15" y="46"/>
                    <a:pt x="18" y="49"/>
                  </a:cubicBezTo>
                  <a:cubicBezTo>
                    <a:pt x="18" y="50"/>
                    <a:pt x="18" y="50"/>
                    <a:pt x="17" y="50"/>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6" name="Freeform 159"/>
            <p:cNvSpPr/>
            <p:nvPr/>
          </p:nvSpPr>
          <p:spPr bwMode="auto">
            <a:xfrm>
              <a:off x="3419475" y="1563408"/>
              <a:ext cx="38100" cy="30163"/>
            </a:xfrm>
            <a:custGeom>
              <a:avLst/>
              <a:gdLst>
                <a:gd name="T0" fmla="*/ 7 w 9"/>
                <a:gd name="T1" fmla="*/ 7 h 7"/>
                <a:gd name="T2" fmla="*/ 5 w 9"/>
                <a:gd name="T3" fmla="*/ 6 h 7"/>
                <a:gd name="T4" fmla="*/ 0 w 9"/>
                <a:gd name="T5" fmla="*/ 2 h 7"/>
                <a:gd name="T6" fmla="*/ 1 w 9"/>
                <a:gd name="T7" fmla="*/ 1 h 7"/>
                <a:gd name="T8" fmla="*/ 6 w 9"/>
                <a:gd name="T9" fmla="*/ 0 h 7"/>
                <a:gd name="T10" fmla="*/ 7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7" y="7"/>
                  </a:moveTo>
                  <a:cubicBezTo>
                    <a:pt x="6" y="7"/>
                    <a:pt x="6" y="6"/>
                    <a:pt x="5" y="6"/>
                  </a:cubicBezTo>
                  <a:cubicBezTo>
                    <a:pt x="3" y="5"/>
                    <a:pt x="1" y="4"/>
                    <a:pt x="0" y="2"/>
                  </a:cubicBezTo>
                  <a:cubicBezTo>
                    <a:pt x="0" y="2"/>
                    <a:pt x="0" y="2"/>
                    <a:pt x="1" y="1"/>
                  </a:cubicBezTo>
                  <a:cubicBezTo>
                    <a:pt x="2" y="1"/>
                    <a:pt x="4" y="1"/>
                    <a:pt x="6" y="0"/>
                  </a:cubicBezTo>
                  <a:cubicBezTo>
                    <a:pt x="9" y="1"/>
                    <a:pt x="8" y="5"/>
                    <a:pt x="7" y="7"/>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7" name="Freeform 160"/>
            <p:cNvSpPr/>
            <p:nvPr/>
          </p:nvSpPr>
          <p:spPr bwMode="auto">
            <a:xfrm>
              <a:off x="3394075" y="1530071"/>
              <a:ext cx="33338" cy="33338"/>
            </a:xfrm>
            <a:custGeom>
              <a:avLst/>
              <a:gdLst>
                <a:gd name="T0" fmla="*/ 7 w 8"/>
                <a:gd name="T1" fmla="*/ 8 h 8"/>
                <a:gd name="T2" fmla="*/ 6 w 8"/>
                <a:gd name="T3" fmla="*/ 8 h 8"/>
                <a:gd name="T4" fmla="*/ 5 w 8"/>
                <a:gd name="T5" fmla="*/ 7 h 8"/>
                <a:gd name="T6" fmla="*/ 0 w 8"/>
                <a:gd name="T7" fmla="*/ 2 h 8"/>
                <a:gd name="T8" fmla="*/ 2 w 8"/>
                <a:gd name="T9" fmla="*/ 2 h 8"/>
                <a:gd name="T10" fmla="*/ 8 w 8"/>
                <a:gd name="T11" fmla="*/ 4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6" y="8"/>
                    <a:pt x="6" y="8"/>
                    <a:pt x="6" y="8"/>
                  </a:cubicBezTo>
                  <a:cubicBezTo>
                    <a:pt x="6" y="8"/>
                    <a:pt x="6" y="7"/>
                    <a:pt x="5" y="7"/>
                  </a:cubicBezTo>
                  <a:cubicBezTo>
                    <a:pt x="2" y="7"/>
                    <a:pt x="0" y="5"/>
                    <a:pt x="0" y="2"/>
                  </a:cubicBezTo>
                  <a:cubicBezTo>
                    <a:pt x="1" y="2"/>
                    <a:pt x="1" y="2"/>
                    <a:pt x="2" y="2"/>
                  </a:cubicBezTo>
                  <a:cubicBezTo>
                    <a:pt x="4" y="2"/>
                    <a:pt x="8" y="0"/>
                    <a:pt x="8" y="4"/>
                  </a:cubicBezTo>
                  <a:cubicBezTo>
                    <a:pt x="8" y="5"/>
                    <a:pt x="7" y="7"/>
                    <a:pt x="7" y="8"/>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8" name="Freeform 161"/>
            <p:cNvSpPr/>
            <p:nvPr/>
          </p:nvSpPr>
          <p:spPr bwMode="auto">
            <a:xfrm>
              <a:off x="3576638" y="1558646"/>
              <a:ext cx="444500" cy="377825"/>
            </a:xfrm>
            <a:custGeom>
              <a:avLst/>
              <a:gdLst>
                <a:gd name="T0" fmla="*/ 105 w 105"/>
                <a:gd name="T1" fmla="*/ 4 h 88"/>
                <a:gd name="T2" fmla="*/ 78 w 105"/>
                <a:gd name="T3" fmla="*/ 4 h 88"/>
                <a:gd name="T4" fmla="*/ 63 w 105"/>
                <a:gd name="T5" fmla="*/ 19 h 88"/>
                <a:gd name="T6" fmla="*/ 58 w 105"/>
                <a:gd name="T7" fmla="*/ 9 h 88"/>
                <a:gd name="T8" fmla="*/ 66 w 105"/>
                <a:gd name="T9" fmla="*/ 6 h 88"/>
                <a:gd name="T10" fmla="*/ 46 w 105"/>
                <a:gd name="T11" fmla="*/ 6 h 88"/>
                <a:gd name="T12" fmla="*/ 42 w 105"/>
                <a:gd name="T13" fmla="*/ 19 h 88"/>
                <a:gd name="T14" fmla="*/ 28 w 105"/>
                <a:gd name="T15" fmla="*/ 4 h 88"/>
                <a:gd name="T16" fmla="*/ 0 w 105"/>
                <a:gd name="T17" fmla="*/ 4 h 88"/>
                <a:gd name="T18" fmla="*/ 20 w 105"/>
                <a:gd name="T19" fmla="*/ 12 h 88"/>
                <a:gd name="T20" fmla="*/ 22 w 105"/>
                <a:gd name="T21" fmla="*/ 17 h 88"/>
                <a:gd name="T22" fmla="*/ 8 w 105"/>
                <a:gd name="T23" fmla="*/ 17 h 88"/>
                <a:gd name="T24" fmla="*/ 25 w 105"/>
                <a:gd name="T25" fmla="*/ 24 h 88"/>
                <a:gd name="T26" fmla="*/ 28 w 105"/>
                <a:gd name="T27" fmla="*/ 30 h 88"/>
                <a:gd name="T28" fmla="*/ 17 w 105"/>
                <a:gd name="T29" fmla="*/ 30 h 88"/>
                <a:gd name="T30" fmla="*/ 31 w 105"/>
                <a:gd name="T31" fmla="*/ 37 h 88"/>
                <a:gd name="T32" fmla="*/ 33 w 105"/>
                <a:gd name="T33" fmla="*/ 42 h 88"/>
                <a:gd name="T34" fmla="*/ 24 w 105"/>
                <a:gd name="T35" fmla="*/ 42 h 88"/>
                <a:gd name="T36" fmla="*/ 36 w 105"/>
                <a:gd name="T37" fmla="*/ 49 h 88"/>
                <a:gd name="T38" fmla="*/ 38 w 105"/>
                <a:gd name="T39" fmla="*/ 54 h 88"/>
                <a:gd name="T40" fmla="*/ 32 w 105"/>
                <a:gd name="T41" fmla="*/ 54 h 88"/>
                <a:gd name="T42" fmla="*/ 41 w 105"/>
                <a:gd name="T43" fmla="*/ 61 h 88"/>
                <a:gd name="T44" fmla="*/ 41 w 105"/>
                <a:gd name="T45" fmla="*/ 69 h 88"/>
                <a:gd name="T46" fmla="*/ 52 w 105"/>
                <a:gd name="T47" fmla="*/ 88 h 88"/>
                <a:gd name="T48" fmla="*/ 64 w 105"/>
                <a:gd name="T49" fmla="*/ 69 h 88"/>
                <a:gd name="T50" fmla="*/ 64 w 105"/>
                <a:gd name="T51" fmla="*/ 61 h 88"/>
                <a:gd name="T52" fmla="*/ 73 w 105"/>
                <a:gd name="T53" fmla="*/ 54 h 88"/>
                <a:gd name="T54" fmla="*/ 67 w 105"/>
                <a:gd name="T55" fmla="*/ 54 h 88"/>
                <a:gd name="T56" fmla="*/ 69 w 105"/>
                <a:gd name="T57" fmla="*/ 49 h 88"/>
                <a:gd name="T58" fmla="*/ 81 w 105"/>
                <a:gd name="T59" fmla="*/ 42 h 88"/>
                <a:gd name="T60" fmla="*/ 72 w 105"/>
                <a:gd name="T61" fmla="*/ 42 h 88"/>
                <a:gd name="T62" fmla="*/ 74 w 105"/>
                <a:gd name="T63" fmla="*/ 37 h 88"/>
                <a:gd name="T64" fmla="*/ 88 w 105"/>
                <a:gd name="T65" fmla="*/ 30 h 88"/>
                <a:gd name="T66" fmla="*/ 77 w 105"/>
                <a:gd name="T67" fmla="*/ 30 h 88"/>
                <a:gd name="T68" fmla="*/ 80 w 105"/>
                <a:gd name="T69" fmla="*/ 24 h 88"/>
                <a:gd name="T70" fmla="*/ 97 w 105"/>
                <a:gd name="T71" fmla="*/ 17 h 88"/>
                <a:gd name="T72" fmla="*/ 83 w 105"/>
                <a:gd name="T73" fmla="*/ 17 h 88"/>
                <a:gd name="T74" fmla="*/ 85 w 105"/>
                <a:gd name="T75" fmla="*/ 12 h 88"/>
                <a:gd name="T76" fmla="*/ 105 w 105"/>
                <a:gd name="T77"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88">
                  <a:moveTo>
                    <a:pt x="105" y="4"/>
                  </a:moveTo>
                  <a:cubicBezTo>
                    <a:pt x="78" y="4"/>
                    <a:pt x="78" y="4"/>
                    <a:pt x="78" y="4"/>
                  </a:cubicBezTo>
                  <a:cubicBezTo>
                    <a:pt x="70" y="4"/>
                    <a:pt x="66" y="12"/>
                    <a:pt x="63" y="19"/>
                  </a:cubicBezTo>
                  <a:cubicBezTo>
                    <a:pt x="58" y="9"/>
                    <a:pt x="58" y="9"/>
                    <a:pt x="58" y="9"/>
                  </a:cubicBezTo>
                  <a:cubicBezTo>
                    <a:pt x="66" y="6"/>
                    <a:pt x="66" y="6"/>
                    <a:pt x="66" y="6"/>
                  </a:cubicBezTo>
                  <a:cubicBezTo>
                    <a:pt x="61" y="2"/>
                    <a:pt x="47" y="0"/>
                    <a:pt x="46" y="6"/>
                  </a:cubicBezTo>
                  <a:cubicBezTo>
                    <a:pt x="42" y="19"/>
                    <a:pt x="42" y="19"/>
                    <a:pt x="42" y="19"/>
                  </a:cubicBezTo>
                  <a:cubicBezTo>
                    <a:pt x="40" y="13"/>
                    <a:pt x="36" y="4"/>
                    <a:pt x="28" y="4"/>
                  </a:cubicBezTo>
                  <a:cubicBezTo>
                    <a:pt x="0" y="4"/>
                    <a:pt x="0" y="4"/>
                    <a:pt x="0" y="4"/>
                  </a:cubicBezTo>
                  <a:cubicBezTo>
                    <a:pt x="4" y="11"/>
                    <a:pt x="7" y="13"/>
                    <a:pt x="20" y="12"/>
                  </a:cubicBezTo>
                  <a:cubicBezTo>
                    <a:pt x="22" y="17"/>
                    <a:pt x="22" y="17"/>
                    <a:pt x="22" y="17"/>
                  </a:cubicBezTo>
                  <a:cubicBezTo>
                    <a:pt x="8" y="17"/>
                    <a:pt x="8" y="17"/>
                    <a:pt x="8" y="17"/>
                  </a:cubicBezTo>
                  <a:cubicBezTo>
                    <a:pt x="12" y="24"/>
                    <a:pt x="14" y="25"/>
                    <a:pt x="25" y="24"/>
                  </a:cubicBezTo>
                  <a:cubicBezTo>
                    <a:pt x="28" y="30"/>
                    <a:pt x="28" y="30"/>
                    <a:pt x="28" y="30"/>
                  </a:cubicBezTo>
                  <a:cubicBezTo>
                    <a:pt x="17" y="30"/>
                    <a:pt x="17" y="30"/>
                    <a:pt x="17" y="30"/>
                  </a:cubicBezTo>
                  <a:cubicBezTo>
                    <a:pt x="19" y="35"/>
                    <a:pt x="22" y="38"/>
                    <a:pt x="31" y="37"/>
                  </a:cubicBezTo>
                  <a:cubicBezTo>
                    <a:pt x="33" y="42"/>
                    <a:pt x="33" y="42"/>
                    <a:pt x="33" y="42"/>
                  </a:cubicBezTo>
                  <a:cubicBezTo>
                    <a:pt x="24" y="42"/>
                    <a:pt x="24" y="42"/>
                    <a:pt x="24" y="42"/>
                  </a:cubicBezTo>
                  <a:cubicBezTo>
                    <a:pt x="27" y="47"/>
                    <a:pt x="29" y="50"/>
                    <a:pt x="36" y="49"/>
                  </a:cubicBezTo>
                  <a:cubicBezTo>
                    <a:pt x="38" y="54"/>
                    <a:pt x="38" y="54"/>
                    <a:pt x="38" y="54"/>
                  </a:cubicBezTo>
                  <a:cubicBezTo>
                    <a:pt x="32" y="54"/>
                    <a:pt x="32" y="54"/>
                    <a:pt x="32" y="54"/>
                  </a:cubicBezTo>
                  <a:cubicBezTo>
                    <a:pt x="34" y="60"/>
                    <a:pt x="37" y="60"/>
                    <a:pt x="41" y="61"/>
                  </a:cubicBezTo>
                  <a:cubicBezTo>
                    <a:pt x="44" y="61"/>
                    <a:pt x="45" y="67"/>
                    <a:pt x="41" y="69"/>
                  </a:cubicBezTo>
                  <a:cubicBezTo>
                    <a:pt x="52" y="88"/>
                    <a:pt x="52" y="88"/>
                    <a:pt x="52" y="88"/>
                  </a:cubicBezTo>
                  <a:cubicBezTo>
                    <a:pt x="64" y="69"/>
                    <a:pt x="64" y="69"/>
                    <a:pt x="64" y="69"/>
                  </a:cubicBezTo>
                  <a:cubicBezTo>
                    <a:pt x="60" y="67"/>
                    <a:pt x="61" y="61"/>
                    <a:pt x="64" y="61"/>
                  </a:cubicBezTo>
                  <a:cubicBezTo>
                    <a:pt x="68" y="60"/>
                    <a:pt x="71" y="60"/>
                    <a:pt x="73" y="54"/>
                  </a:cubicBezTo>
                  <a:cubicBezTo>
                    <a:pt x="67" y="54"/>
                    <a:pt x="67" y="54"/>
                    <a:pt x="67" y="54"/>
                  </a:cubicBezTo>
                  <a:cubicBezTo>
                    <a:pt x="69" y="49"/>
                    <a:pt x="69" y="49"/>
                    <a:pt x="69" y="49"/>
                  </a:cubicBezTo>
                  <a:cubicBezTo>
                    <a:pt x="76" y="50"/>
                    <a:pt x="78" y="47"/>
                    <a:pt x="81" y="42"/>
                  </a:cubicBezTo>
                  <a:cubicBezTo>
                    <a:pt x="72" y="42"/>
                    <a:pt x="72" y="42"/>
                    <a:pt x="72" y="42"/>
                  </a:cubicBezTo>
                  <a:cubicBezTo>
                    <a:pt x="74" y="37"/>
                    <a:pt x="74" y="37"/>
                    <a:pt x="74" y="37"/>
                  </a:cubicBezTo>
                  <a:cubicBezTo>
                    <a:pt x="83" y="38"/>
                    <a:pt x="86" y="35"/>
                    <a:pt x="88" y="30"/>
                  </a:cubicBezTo>
                  <a:cubicBezTo>
                    <a:pt x="77" y="30"/>
                    <a:pt x="77" y="30"/>
                    <a:pt x="77" y="30"/>
                  </a:cubicBezTo>
                  <a:cubicBezTo>
                    <a:pt x="80" y="24"/>
                    <a:pt x="80" y="24"/>
                    <a:pt x="80" y="24"/>
                  </a:cubicBezTo>
                  <a:cubicBezTo>
                    <a:pt x="91" y="25"/>
                    <a:pt x="93" y="24"/>
                    <a:pt x="97" y="17"/>
                  </a:cubicBezTo>
                  <a:cubicBezTo>
                    <a:pt x="83" y="17"/>
                    <a:pt x="83" y="17"/>
                    <a:pt x="83" y="17"/>
                  </a:cubicBezTo>
                  <a:cubicBezTo>
                    <a:pt x="85" y="12"/>
                    <a:pt x="85" y="12"/>
                    <a:pt x="85" y="12"/>
                  </a:cubicBezTo>
                  <a:cubicBezTo>
                    <a:pt x="98" y="13"/>
                    <a:pt x="101" y="11"/>
                    <a:pt x="105" y="4"/>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59" name="Freeform 162"/>
            <p:cNvSpPr>
              <a:spLocks noEditPoints="1"/>
            </p:cNvSpPr>
            <p:nvPr/>
          </p:nvSpPr>
          <p:spPr bwMode="auto">
            <a:xfrm>
              <a:off x="4025900" y="1477683"/>
              <a:ext cx="174625" cy="115888"/>
            </a:xfrm>
            <a:custGeom>
              <a:avLst/>
              <a:gdLst>
                <a:gd name="T0" fmla="*/ 40 w 41"/>
                <a:gd name="T1" fmla="*/ 9 h 27"/>
                <a:gd name="T2" fmla="*/ 38 w 41"/>
                <a:gd name="T3" fmla="*/ 8 h 27"/>
                <a:gd name="T4" fmla="*/ 37 w 41"/>
                <a:gd name="T5" fmla="*/ 7 h 27"/>
                <a:gd name="T6" fmla="*/ 39 w 41"/>
                <a:gd name="T7" fmla="*/ 6 h 27"/>
                <a:gd name="T8" fmla="*/ 41 w 41"/>
                <a:gd name="T9" fmla="*/ 3 h 27"/>
                <a:gd name="T10" fmla="*/ 34 w 41"/>
                <a:gd name="T11" fmla="*/ 3 h 27"/>
                <a:gd name="T12" fmla="*/ 28 w 41"/>
                <a:gd name="T13" fmla="*/ 1 h 27"/>
                <a:gd name="T14" fmla="*/ 28 w 41"/>
                <a:gd name="T15" fmla="*/ 3 h 27"/>
                <a:gd name="T16" fmla="*/ 27 w 41"/>
                <a:gd name="T17" fmla="*/ 4 h 27"/>
                <a:gd name="T18" fmla="*/ 27 w 41"/>
                <a:gd name="T19" fmla="*/ 4 h 27"/>
                <a:gd name="T20" fmla="*/ 27 w 41"/>
                <a:gd name="T21" fmla="*/ 6 h 27"/>
                <a:gd name="T22" fmla="*/ 26 w 41"/>
                <a:gd name="T23" fmla="*/ 6 h 27"/>
                <a:gd name="T24" fmla="*/ 24 w 41"/>
                <a:gd name="T25" fmla="*/ 5 h 27"/>
                <a:gd name="T26" fmla="*/ 22 w 41"/>
                <a:gd name="T27" fmla="*/ 7 h 27"/>
                <a:gd name="T28" fmla="*/ 22 w 41"/>
                <a:gd name="T29" fmla="*/ 9 h 27"/>
                <a:gd name="T30" fmla="*/ 24 w 41"/>
                <a:gd name="T31" fmla="*/ 9 h 27"/>
                <a:gd name="T32" fmla="*/ 26 w 41"/>
                <a:gd name="T33" fmla="*/ 10 h 27"/>
                <a:gd name="T34" fmla="*/ 23 w 41"/>
                <a:gd name="T35" fmla="*/ 12 h 27"/>
                <a:gd name="T36" fmla="*/ 20 w 41"/>
                <a:gd name="T37" fmla="*/ 11 h 27"/>
                <a:gd name="T38" fmla="*/ 10 w 41"/>
                <a:gd name="T39" fmla="*/ 9 h 27"/>
                <a:gd name="T40" fmla="*/ 10 w 41"/>
                <a:gd name="T41" fmla="*/ 10 h 27"/>
                <a:gd name="T42" fmla="*/ 15 w 41"/>
                <a:gd name="T43" fmla="*/ 13 h 27"/>
                <a:gd name="T44" fmla="*/ 25 w 41"/>
                <a:gd name="T45" fmla="*/ 16 h 27"/>
                <a:gd name="T46" fmla="*/ 24 w 41"/>
                <a:gd name="T47" fmla="*/ 17 h 27"/>
                <a:gd name="T48" fmla="*/ 19 w 41"/>
                <a:gd name="T49" fmla="*/ 16 h 27"/>
                <a:gd name="T50" fmla="*/ 15 w 41"/>
                <a:gd name="T51" fmla="*/ 16 h 27"/>
                <a:gd name="T52" fmla="*/ 14 w 41"/>
                <a:gd name="T53" fmla="*/ 16 h 27"/>
                <a:gd name="T54" fmla="*/ 3 w 41"/>
                <a:gd name="T55" fmla="*/ 12 h 27"/>
                <a:gd name="T56" fmla="*/ 1 w 41"/>
                <a:gd name="T57" fmla="*/ 10 h 27"/>
                <a:gd name="T58" fmla="*/ 2 w 41"/>
                <a:gd name="T59" fmla="*/ 16 h 27"/>
                <a:gd name="T60" fmla="*/ 10 w 41"/>
                <a:gd name="T61" fmla="*/ 19 h 27"/>
                <a:gd name="T62" fmla="*/ 10 w 41"/>
                <a:gd name="T63" fmla="*/ 20 h 27"/>
                <a:gd name="T64" fmla="*/ 7 w 41"/>
                <a:gd name="T65" fmla="*/ 22 h 27"/>
                <a:gd name="T66" fmla="*/ 3 w 41"/>
                <a:gd name="T67" fmla="*/ 21 h 27"/>
                <a:gd name="T68" fmla="*/ 7 w 41"/>
                <a:gd name="T69" fmla="*/ 27 h 27"/>
                <a:gd name="T70" fmla="*/ 8 w 41"/>
                <a:gd name="T71" fmla="*/ 27 h 27"/>
                <a:gd name="T72" fmla="*/ 14 w 41"/>
                <a:gd name="T73" fmla="*/ 22 h 27"/>
                <a:gd name="T74" fmla="*/ 18 w 41"/>
                <a:gd name="T75" fmla="*/ 23 h 27"/>
                <a:gd name="T76" fmla="*/ 17 w 41"/>
                <a:gd name="T77" fmla="*/ 18 h 27"/>
                <a:gd name="T78" fmla="*/ 18 w 41"/>
                <a:gd name="T79" fmla="*/ 17 h 27"/>
                <a:gd name="T80" fmla="*/ 24 w 41"/>
                <a:gd name="T81" fmla="*/ 18 h 27"/>
                <a:gd name="T82" fmla="*/ 28 w 41"/>
                <a:gd name="T83" fmla="*/ 20 h 27"/>
                <a:gd name="T84" fmla="*/ 31 w 41"/>
                <a:gd name="T85" fmla="*/ 17 h 27"/>
                <a:gd name="T86" fmla="*/ 31 w 41"/>
                <a:gd name="T87" fmla="*/ 16 h 27"/>
                <a:gd name="T88" fmla="*/ 40 w 41"/>
                <a:gd name="T89" fmla="*/ 11 h 27"/>
                <a:gd name="T90" fmla="*/ 29 w 41"/>
                <a:gd name="T91" fmla="*/ 12 h 27"/>
                <a:gd name="T92" fmla="*/ 30 w 41"/>
                <a:gd name="T93" fmla="*/ 10 h 27"/>
                <a:gd name="T94" fmla="*/ 28 w 41"/>
                <a:gd name="T95" fmla="*/ 10 h 27"/>
                <a:gd name="T96" fmla="*/ 29 w 41"/>
                <a:gd name="T97" fmla="*/ 9 h 27"/>
                <a:gd name="T98" fmla="*/ 32 w 41"/>
                <a:gd name="T99" fmla="*/ 8 h 27"/>
                <a:gd name="T100" fmla="*/ 34 w 41"/>
                <a:gd name="T101" fmla="*/ 11 h 27"/>
                <a:gd name="T102" fmla="*/ 29 w 41"/>
                <a:gd name="T103"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27">
                  <a:moveTo>
                    <a:pt x="40" y="11"/>
                  </a:moveTo>
                  <a:cubicBezTo>
                    <a:pt x="40" y="10"/>
                    <a:pt x="40" y="10"/>
                    <a:pt x="40" y="10"/>
                  </a:cubicBezTo>
                  <a:cubicBezTo>
                    <a:pt x="40" y="9"/>
                    <a:pt x="40" y="9"/>
                    <a:pt x="40" y="9"/>
                  </a:cubicBezTo>
                  <a:cubicBezTo>
                    <a:pt x="40" y="9"/>
                    <a:pt x="39" y="8"/>
                    <a:pt x="39" y="8"/>
                  </a:cubicBezTo>
                  <a:cubicBezTo>
                    <a:pt x="39" y="8"/>
                    <a:pt x="38" y="8"/>
                    <a:pt x="38" y="8"/>
                  </a:cubicBezTo>
                  <a:cubicBezTo>
                    <a:pt x="38" y="8"/>
                    <a:pt x="38" y="8"/>
                    <a:pt x="38" y="8"/>
                  </a:cubicBezTo>
                  <a:cubicBezTo>
                    <a:pt x="38" y="8"/>
                    <a:pt x="38" y="8"/>
                    <a:pt x="38" y="8"/>
                  </a:cubicBezTo>
                  <a:cubicBezTo>
                    <a:pt x="38" y="8"/>
                    <a:pt x="37" y="8"/>
                    <a:pt x="37" y="7"/>
                  </a:cubicBezTo>
                  <a:cubicBezTo>
                    <a:pt x="37" y="7"/>
                    <a:pt x="37" y="7"/>
                    <a:pt x="37" y="7"/>
                  </a:cubicBezTo>
                  <a:cubicBezTo>
                    <a:pt x="37" y="7"/>
                    <a:pt x="37" y="7"/>
                    <a:pt x="37" y="7"/>
                  </a:cubicBezTo>
                  <a:cubicBezTo>
                    <a:pt x="37" y="7"/>
                    <a:pt x="37" y="7"/>
                    <a:pt x="37" y="7"/>
                  </a:cubicBezTo>
                  <a:cubicBezTo>
                    <a:pt x="38" y="6"/>
                    <a:pt x="38" y="6"/>
                    <a:pt x="39" y="6"/>
                  </a:cubicBezTo>
                  <a:cubicBezTo>
                    <a:pt x="39" y="6"/>
                    <a:pt x="39" y="6"/>
                    <a:pt x="39" y="6"/>
                  </a:cubicBezTo>
                  <a:cubicBezTo>
                    <a:pt x="39" y="6"/>
                    <a:pt x="39" y="6"/>
                    <a:pt x="39" y="6"/>
                  </a:cubicBezTo>
                  <a:cubicBezTo>
                    <a:pt x="40" y="5"/>
                    <a:pt x="41" y="4"/>
                    <a:pt x="41" y="3"/>
                  </a:cubicBezTo>
                  <a:cubicBezTo>
                    <a:pt x="41" y="2"/>
                    <a:pt x="40" y="2"/>
                    <a:pt x="39" y="2"/>
                  </a:cubicBezTo>
                  <a:cubicBezTo>
                    <a:pt x="38" y="2"/>
                    <a:pt x="37" y="2"/>
                    <a:pt x="36" y="3"/>
                  </a:cubicBezTo>
                  <a:cubicBezTo>
                    <a:pt x="36" y="3"/>
                    <a:pt x="35" y="3"/>
                    <a:pt x="34" y="3"/>
                  </a:cubicBezTo>
                  <a:cubicBezTo>
                    <a:pt x="34" y="3"/>
                    <a:pt x="34" y="3"/>
                    <a:pt x="34" y="3"/>
                  </a:cubicBezTo>
                  <a:cubicBezTo>
                    <a:pt x="32" y="2"/>
                    <a:pt x="32" y="2"/>
                    <a:pt x="28" y="0"/>
                  </a:cubicBezTo>
                  <a:cubicBezTo>
                    <a:pt x="28" y="1"/>
                    <a:pt x="28" y="1"/>
                    <a:pt x="28" y="1"/>
                  </a:cubicBezTo>
                  <a:cubicBezTo>
                    <a:pt x="28" y="2"/>
                    <a:pt x="28" y="2"/>
                    <a:pt x="28" y="3"/>
                  </a:cubicBezTo>
                  <a:cubicBezTo>
                    <a:pt x="28" y="3"/>
                    <a:pt x="28" y="3"/>
                    <a:pt x="28" y="3"/>
                  </a:cubicBezTo>
                  <a:cubicBezTo>
                    <a:pt x="28" y="3"/>
                    <a:pt x="28" y="3"/>
                    <a:pt x="28" y="3"/>
                  </a:cubicBezTo>
                  <a:cubicBezTo>
                    <a:pt x="28" y="3"/>
                    <a:pt x="28" y="3"/>
                    <a:pt x="28" y="3"/>
                  </a:cubicBezTo>
                  <a:cubicBezTo>
                    <a:pt x="28" y="4"/>
                    <a:pt x="28" y="4"/>
                    <a:pt x="28" y="4"/>
                  </a:cubicBezTo>
                  <a:cubicBezTo>
                    <a:pt x="27" y="4"/>
                    <a:pt x="27" y="4"/>
                    <a:pt x="27" y="4"/>
                  </a:cubicBezTo>
                  <a:cubicBezTo>
                    <a:pt x="27" y="4"/>
                    <a:pt x="27" y="4"/>
                    <a:pt x="27" y="4"/>
                  </a:cubicBezTo>
                  <a:cubicBezTo>
                    <a:pt x="27" y="4"/>
                    <a:pt x="27" y="4"/>
                    <a:pt x="27" y="4"/>
                  </a:cubicBezTo>
                  <a:cubicBezTo>
                    <a:pt x="27" y="4"/>
                    <a:pt x="27" y="4"/>
                    <a:pt x="27" y="4"/>
                  </a:cubicBezTo>
                  <a:cubicBezTo>
                    <a:pt x="27" y="5"/>
                    <a:pt x="27" y="5"/>
                    <a:pt x="27" y="5"/>
                  </a:cubicBezTo>
                  <a:cubicBezTo>
                    <a:pt x="27" y="5"/>
                    <a:pt x="27" y="5"/>
                    <a:pt x="27" y="6"/>
                  </a:cubicBezTo>
                  <a:cubicBezTo>
                    <a:pt x="27" y="6"/>
                    <a:pt x="27" y="6"/>
                    <a:pt x="27" y="6"/>
                  </a:cubicBezTo>
                  <a:cubicBezTo>
                    <a:pt x="27" y="6"/>
                    <a:pt x="27" y="6"/>
                    <a:pt x="27" y="6"/>
                  </a:cubicBezTo>
                  <a:cubicBezTo>
                    <a:pt x="27" y="6"/>
                    <a:pt x="27" y="6"/>
                    <a:pt x="27" y="6"/>
                  </a:cubicBezTo>
                  <a:cubicBezTo>
                    <a:pt x="26" y="6"/>
                    <a:pt x="26" y="6"/>
                    <a:pt x="26" y="6"/>
                  </a:cubicBezTo>
                  <a:cubicBezTo>
                    <a:pt x="26" y="5"/>
                    <a:pt x="26" y="5"/>
                    <a:pt x="25" y="5"/>
                  </a:cubicBezTo>
                  <a:cubicBezTo>
                    <a:pt x="25" y="5"/>
                    <a:pt x="25" y="4"/>
                    <a:pt x="25" y="4"/>
                  </a:cubicBezTo>
                  <a:cubicBezTo>
                    <a:pt x="24" y="5"/>
                    <a:pt x="24" y="5"/>
                    <a:pt x="24" y="5"/>
                  </a:cubicBezTo>
                  <a:cubicBezTo>
                    <a:pt x="24" y="5"/>
                    <a:pt x="24" y="5"/>
                    <a:pt x="24" y="6"/>
                  </a:cubicBezTo>
                  <a:cubicBezTo>
                    <a:pt x="24" y="6"/>
                    <a:pt x="24" y="6"/>
                    <a:pt x="24" y="6"/>
                  </a:cubicBezTo>
                  <a:cubicBezTo>
                    <a:pt x="24" y="6"/>
                    <a:pt x="23" y="7"/>
                    <a:pt x="22" y="7"/>
                  </a:cubicBezTo>
                  <a:cubicBezTo>
                    <a:pt x="21" y="7"/>
                    <a:pt x="21" y="7"/>
                    <a:pt x="21" y="7"/>
                  </a:cubicBezTo>
                  <a:cubicBezTo>
                    <a:pt x="21" y="7"/>
                    <a:pt x="20" y="7"/>
                    <a:pt x="20" y="7"/>
                  </a:cubicBezTo>
                  <a:cubicBezTo>
                    <a:pt x="20" y="9"/>
                    <a:pt x="21" y="9"/>
                    <a:pt x="22" y="9"/>
                  </a:cubicBezTo>
                  <a:cubicBezTo>
                    <a:pt x="22" y="9"/>
                    <a:pt x="23" y="9"/>
                    <a:pt x="23" y="9"/>
                  </a:cubicBezTo>
                  <a:cubicBezTo>
                    <a:pt x="23" y="9"/>
                    <a:pt x="24" y="9"/>
                    <a:pt x="24" y="9"/>
                  </a:cubicBezTo>
                  <a:cubicBezTo>
                    <a:pt x="24" y="9"/>
                    <a:pt x="24" y="9"/>
                    <a:pt x="24" y="9"/>
                  </a:cubicBezTo>
                  <a:cubicBezTo>
                    <a:pt x="25" y="10"/>
                    <a:pt x="25" y="10"/>
                    <a:pt x="25" y="10"/>
                  </a:cubicBezTo>
                  <a:cubicBezTo>
                    <a:pt x="25" y="10"/>
                    <a:pt x="25" y="10"/>
                    <a:pt x="25" y="10"/>
                  </a:cubicBezTo>
                  <a:cubicBezTo>
                    <a:pt x="26" y="10"/>
                    <a:pt x="26" y="10"/>
                    <a:pt x="26" y="10"/>
                  </a:cubicBezTo>
                  <a:cubicBezTo>
                    <a:pt x="25" y="10"/>
                    <a:pt x="25" y="10"/>
                    <a:pt x="25" y="10"/>
                  </a:cubicBezTo>
                  <a:cubicBezTo>
                    <a:pt x="24" y="10"/>
                    <a:pt x="24" y="11"/>
                    <a:pt x="24" y="11"/>
                  </a:cubicBezTo>
                  <a:cubicBezTo>
                    <a:pt x="23" y="11"/>
                    <a:pt x="23" y="12"/>
                    <a:pt x="23" y="12"/>
                  </a:cubicBezTo>
                  <a:cubicBezTo>
                    <a:pt x="23" y="12"/>
                    <a:pt x="23" y="12"/>
                    <a:pt x="23" y="12"/>
                  </a:cubicBezTo>
                  <a:cubicBezTo>
                    <a:pt x="23" y="12"/>
                    <a:pt x="23" y="12"/>
                    <a:pt x="23" y="12"/>
                  </a:cubicBezTo>
                  <a:cubicBezTo>
                    <a:pt x="22" y="12"/>
                    <a:pt x="21" y="12"/>
                    <a:pt x="20" y="11"/>
                  </a:cubicBezTo>
                  <a:cubicBezTo>
                    <a:pt x="19" y="11"/>
                    <a:pt x="19" y="11"/>
                    <a:pt x="19" y="11"/>
                  </a:cubicBezTo>
                  <a:cubicBezTo>
                    <a:pt x="17" y="11"/>
                    <a:pt x="14" y="10"/>
                    <a:pt x="12" y="9"/>
                  </a:cubicBezTo>
                  <a:cubicBezTo>
                    <a:pt x="11" y="9"/>
                    <a:pt x="11" y="9"/>
                    <a:pt x="10" y="9"/>
                  </a:cubicBezTo>
                  <a:cubicBezTo>
                    <a:pt x="9" y="9"/>
                    <a:pt x="9" y="9"/>
                    <a:pt x="9" y="9"/>
                  </a:cubicBezTo>
                  <a:cubicBezTo>
                    <a:pt x="9" y="9"/>
                    <a:pt x="9" y="9"/>
                    <a:pt x="9" y="9"/>
                  </a:cubicBezTo>
                  <a:cubicBezTo>
                    <a:pt x="9" y="9"/>
                    <a:pt x="10" y="10"/>
                    <a:pt x="10" y="10"/>
                  </a:cubicBezTo>
                  <a:cubicBezTo>
                    <a:pt x="10" y="10"/>
                    <a:pt x="10" y="10"/>
                    <a:pt x="10" y="10"/>
                  </a:cubicBezTo>
                  <a:cubicBezTo>
                    <a:pt x="11" y="11"/>
                    <a:pt x="11" y="12"/>
                    <a:pt x="12" y="13"/>
                  </a:cubicBezTo>
                  <a:cubicBezTo>
                    <a:pt x="13" y="13"/>
                    <a:pt x="14" y="13"/>
                    <a:pt x="15" y="13"/>
                  </a:cubicBezTo>
                  <a:cubicBezTo>
                    <a:pt x="18" y="14"/>
                    <a:pt x="21" y="14"/>
                    <a:pt x="24" y="16"/>
                  </a:cubicBezTo>
                  <a:cubicBezTo>
                    <a:pt x="25" y="16"/>
                    <a:pt x="25" y="16"/>
                    <a:pt x="25" y="16"/>
                  </a:cubicBezTo>
                  <a:cubicBezTo>
                    <a:pt x="25" y="16"/>
                    <a:pt x="25" y="16"/>
                    <a:pt x="25" y="16"/>
                  </a:cubicBezTo>
                  <a:cubicBezTo>
                    <a:pt x="25" y="16"/>
                    <a:pt x="25" y="16"/>
                    <a:pt x="25" y="16"/>
                  </a:cubicBezTo>
                  <a:cubicBezTo>
                    <a:pt x="25" y="16"/>
                    <a:pt x="25" y="16"/>
                    <a:pt x="25" y="16"/>
                  </a:cubicBezTo>
                  <a:cubicBezTo>
                    <a:pt x="24" y="17"/>
                    <a:pt x="24" y="17"/>
                    <a:pt x="24" y="17"/>
                  </a:cubicBezTo>
                  <a:cubicBezTo>
                    <a:pt x="24" y="17"/>
                    <a:pt x="23" y="17"/>
                    <a:pt x="23" y="17"/>
                  </a:cubicBezTo>
                  <a:cubicBezTo>
                    <a:pt x="23" y="17"/>
                    <a:pt x="23" y="17"/>
                    <a:pt x="23" y="17"/>
                  </a:cubicBezTo>
                  <a:cubicBezTo>
                    <a:pt x="20" y="16"/>
                    <a:pt x="20" y="16"/>
                    <a:pt x="19" y="16"/>
                  </a:cubicBezTo>
                  <a:cubicBezTo>
                    <a:pt x="18" y="15"/>
                    <a:pt x="17" y="15"/>
                    <a:pt x="17" y="15"/>
                  </a:cubicBezTo>
                  <a:cubicBezTo>
                    <a:pt x="16" y="15"/>
                    <a:pt x="16" y="15"/>
                    <a:pt x="15" y="16"/>
                  </a:cubicBezTo>
                  <a:cubicBezTo>
                    <a:pt x="15" y="16"/>
                    <a:pt x="15" y="16"/>
                    <a:pt x="15" y="16"/>
                  </a:cubicBezTo>
                  <a:cubicBezTo>
                    <a:pt x="15" y="16"/>
                    <a:pt x="15" y="16"/>
                    <a:pt x="15" y="16"/>
                  </a:cubicBezTo>
                  <a:cubicBezTo>
                    <a:pt x="15" y="16"/>
                    <a:pt x="15" y="16"/>
                    <a:pt x="15" y="16"/>
                  </a:cubicBezTo>
                  <a:cubicBezTo>
                    <a:pt x="14" y="16"/>
                    <a:pt x="14" y="16"/>
                    <a:pt x="14" y="16"/>
                  </a:cubicBezTo>
                  <a:cubicBezTo>
                    <a:pt x="14" y="16"/>
                    <a:pt x="14" y="16"/>
                    <a:pt x="13" y="16"/>
                  </a:cubicBezTo>
                  <a:cubicBezTo>
                    <a:pt x="12" y="15"/>
                    <a:pt x="11" y="15"/>
                    <a:pt x="11" y="15"/>
                  </a:cubicBezTo>
                  <a:cubicBezTo>
                    <a:pt x="8" y="14"/>
                    <a:pt x="5" y="13"/>
                    <a:pt x="3" y="12"/>
                  </a:cubicBezTo>
                  <a:cubicBezTo>
                    <a:pt x="2" y="11"/>
                    <a:pt x="2" y="11"/>
                    <a:pt x="2" y="10"/>
                  </a:cubicBezTo>
                  <a:cubicBezTo>
                    <a:pt x="2" y="10"/>
                    <a:pt x="1" y="10"/>
                    <a:pt x="1" y="10"/>
                  </a:cubicBezTo>
                  <a:cubicBezTo>
                    <a:pt x="1" y="10"/>
                    <a:pt x="1" y="10"/>
                    <a:pt x="1" y="10"/>
                  </a:cubicBezTo>
                  <a:cubicBezTo>
                    <a:pt x="1" y="10"/>
                    <a:pt x="1" y="10"/>
                    <a:pt x="1" y="10"/>
                  </a:cubicBezTo>
                  <a:cubicBezTo>
                    <a:pt x="1" y="10"/>
                    <a:pt x="1" y="10"/>
                    <a:pt x="0" y="10"/>
                  </a:cubicBezTo>
                  <a:cubicBezTo>
                    <a:pt x="0" y="12"/>
                    <a:pt x="1" y="15"/>
                    <a:pt x="2" y="16"/>
                  </a:cubicBezTo>
                  <a:cubicBezTo>
                    <a:pt x="3" y="17"/>
                    <a:pt x="4" y="17"/>
                    <a:pt x="5" y="17"/>
                  </a:cubicBezTo>
                  <a:cubicBezTo>
                    <a:pt x="7" y="17"/>
                    <a:pt x="8" y="18"/>
                    <a:pt x="10" y="19"/>
                  </a:cubicBezTo>
                  <a:cubicBezTo>
                    <a:pt x="10" y="19"/>
                    <a:pt x="10" y="19"/>
                    <a:pt x="10" y="19"/>
                  </a:cubicBezTo>
                  <a:cubicBezTo>
                    <a:pt x="10" y="19"/>
                    <a:pt x="10" y="19"/>
                    <a:pt x="10" y="19"/>
                  </a:cubicBezTo>
                  <a:cubicBezTo>
                    <a:pt x="10" y="19"/>
                    <a:pt x="10" y="19"/>
                    <a:pt x="10" y="19"/>
                  </a:cubicBezTo>
                  <a:cubicBezTo>
                    <a:pt x="10" y="20"/>
                    <a:pt x="10" y="20"/>
                    <a:pt x="10" y="20"/>
                  </a:cubicBezTo>
                  <a:cubicBezTo>
                    <a:pt x="9" y="20"/>
                    <a:pt x="9" y="21"/>
                    <a:pt x="8" y="21"/>
                  </a:cubicBezTo>
                  <a:cubicBezTo>
                    <a:pt x="8" y="22"/>
                    <a:pt x="8" y="22"/>
                    <a:pt x="8" y="22"/>
                  </a:cubicBezTo>
                  <a:cubicBezTo>
                    <a:pt x="7" y="22"/>
                    <a:pt x="7" y="22"/>
                    <a:pt x="7" y="22"/>
                  </a:cubicBezTo>
                  <a:cubicBezTo>
                    <a:pt x="7" y="22"/>
                    <a:pt x="7" y="22"/>
                    <a:pt x="7" y="22"/>
                  </a:cubicBezTo>
                  <a:cubicBezTo>
                    <a:pt x="7" y="22"/>
                    <a:pt x="6" y="22"/>
                    <a:pt x="6" y="22"/>
                  </a:cubicBezTo>
                  <a:cubicBezTo>
                    <a:pt x="5" y="22"/>
                    <a:pt x="4" y="22"/>
                    <a:pt x="3" y="21"/>
                  </a:cubicBezTo>
                  <a:cubicBezTo>
                    <a:pt x="3" y="21"/>
                    <a:pt x="3" y="21"/>
                    <a:pt x="2" y="21"/>
                  </a:cubicBezTo>
                  <a:cubicBezTo>
                    <a:pt x="2" y="21"/>
                    <a:pt x="2" y="21"/>
                    <a:pt x="2" y="21"/>
                  </a:cubicBezTo>
                  <a:cubicBezTo>
                    <a:pt x="3" y="23"/>
                    <a:pt x="5" y="25"/>
                    <a:pt x="7" y="27"/>
                  </a:cubicBezTo>
                  <a:cubicBezTo>
                    <a:pt x="7" y="27"/>
                    <a:pt x="7" y="27"/>
                    <a:pt x="7" y="27"/>
                  </a:cubicBezTo>
                  <a:cubicBezTo>
                    <a:pt x="8" y="27"/>
                    <a:pt x="8" y="27"/>
                    <a:pt x="8" y="27"/>
                  </a:cubicBezTo>
                  <a:cubicBezTo>
                    <a:pt x="8" y="27"/>
                    <a:pt x="8" y="27"/>
                    <a:pt x="8" y="27"/>
                  </a:cubicBezTo>
                  <a:cubicBezTo>
                    <a:pt x="10" y="27"/>
                    <a:pt x="11" y="25"/>
                    <a:pt x="13" y="24"/>
                  </a:cubicBezTo>
                  <a:cubicBezTo>
                    <a:pt x="13" y="23"/>
                    <a:pt x="13" y="23"/>
                    <a:pt x="13" y="23"/>
                  </a:cubicBezTo>
                  <a:cubicBezTo>
                    <a:pt x="14" y="22"/>
                    <a:pt x="14" y="22"/>
                    <a:pt x="14" y="22"/>
                  </a:cubicBezTo>
                  <a:cubicBezTo>
                    <a:pt x="15" y="22"/>
                    <a:pt x="15" y="21"/>
                    <a:pt x="15" y="21"/>
                  </a:cubicBezTo>
                  <a:cubicBezTo>
                    <a:pt x="15" y="22"/>
                    <a:pt x="15" y="22"/>
                    <a:pt x="15" y="22"/>
                  </a:cubicBezTo>
                  <a:cubicBezTo>
                    <a:pt x="16" y="22"/>
                    <a:pt x="17" y="22"/>
                    <a:pt x="18" y="23"/>
                  </a:cubicBezTo>
                  <a:cubicBezTo>
                    <a:pt x="19" y="22"/>
                    <a:pt x="20" y="21"/>
                    <a:pt x="20" y="20"/>
                  </a:cubicBezTo>
                  <a:cubicBezTo>
                    <a:pt x="19" y="20"/>
                    <a:pt x="19" y="20"/>
                    <a:pt x="19" y="20"/>
                  </a:cubicBezTo>
                  <a:cubicBezTo>
                    <a:pt x="19" y="20"/>
                    <a:pt x="18" y="19"/>
                    <a:pt x="17" y="18"/>
                  </a:cubicBezTo>
                  <a:cubicBezTo>
                    <a:pt x="17" y="18"/>
                    <a:pt x="17" y="18"/>
                    <a:pt x="17" y="18"/>
                  </a:cubicBezTo>
                  <a:cubicBezTo>
                    <a:pt x="17" y="18"/>
                    <a:pt x="17" y="18"/>
                    <a:pt x="17" y="18"/>
                  </a:cubicBezTo>
                  <a:cubicBezTo>
                    <a:pt x="18" y="17"/>
                    <a:pt x="18" y="17"/>
                    <a:pt x="18" y="17"/>
                  </a:cubicBezTo>
                  <a:cubicBezTo>
                    <a:pt x="18" y="17"/>
                    <a:pt x="18" y="17"/>
                    <a:pt x="18" y="17"/>
                  </a:cubicBezTo>
                  <a:cubicBezTo>
                    <a:pt x="19" y="17"/>
                    <a:pt x="19" y="17"/>
                    <a:pt x="19" y="17"/>
                  </a:cubicBezTo>
                  <a:cubicBezTo>
                    <a:pt x="20" y="17"/>
                    <a:pt x="22" y="17"/>
                    <a:pt x="24" y="18"/>
                  </a:cubicBezTo>
                  <a:cubicBezTo>
                    <a:pt x="25" y="19"/>
                    <a:pt x="25" y="19"/>
                    <a:pt x="25" y="19"/>
                  </a:cubicBezTo>
                  <a:cubicBezTo>
                    <a:pt x="26" y="19"/>
                    <a:pt x="26" y="19"/>
                    <a:pt x="26" y="19"/>
                  </a:cubicBezTo>
                  <a:cubicBezTo>
                    <a:pt x="27" y="20"/>
                    <a:pt x="27" y="20"/>
                    <a:pt x="28" y="20"/>
                  </a:cubicBezTo>
                  <a:cubicBezTo>
                    <a:pt x="29" y="20"/>
                    <a:pt x="29" y="20"/>
                    <a:pt x="29" y="20"/>
                  </a:cubicBezTo>
                  <a:cubicBezTo>
                    <a:pt x="30" y="19"/>
                    <a:pt x="30" y="18"/>
                    <a:pt x="31" y="17"/>
                  </a:cubicBezTo>
                  <a:cubicBezTo>
                    <a:pt x="31" y="17"/>
                    <a:pt x="31" y="17"/>
                    <a:pt x="31" y="17"/>
                  </a:cubicBezTo>
                  <a:cubicBezTo>
                    <a:pt x="31" y="17"/>
                    <a:pt x="31" y="17"/>
                    <a:pt x="31" y="17"/>
                  </a:cubicBezTo>
                  <a:cubicBezTo>
                    <a:pt x="31" y="17"/>
                    <a:pt x="30" y="17"/>
                    <a:pt x="30" y="17"/>
                  </a:cubicBezTo>
                  <a:cubicBezTo>
                    <a:pt x="31" y="16"/>
                    <a:pt x="31" y="16"/>
                    <a:pt x="31" y="16"/>
                  </a:cubicBezTo>
                  <a:cubicBezTo>
                    <a:pt x="31" y="16"/>
                    <a:pt x="31" y="16"/>
                    <a:pt x="31" y="16"/>
                  </a:cubicBezTo>
                  <a:cubicBezTo>
                    <a:pt x="34" y="15"/>
                    <a:pt x="37" y="14"/>
                    <a:pt x="39" y="13"/>
                  </a:cubicBezTo>
                  <a:cubicBezTo>
                    <a:pt x="40" y="13"/>
                    <a:pt x="40" y="13"/>
                    <a:pt x="40" y="11"/>
                  </a:cubicBezTo>
                  <a:cubicBezTo>
                    <a:pt x="40" y="11"/>
                    <a:pt x="40" y="11"/>
                    <a:pt x="40" y="11"/>
                  </a:cubicBezTo>
                  <a:moveTo>
                    <a:pt x="29" y="12"/>
                  </a:moveTo>
                  <a:cubicBezTo>
                    <a:pt x="29" y="12"/>
                    <a:pt x="29" y="12"/>
                    <a:pt x="29" y="12"/>
                  </a:cubicBezTo>
                  <a:cubicBezTo>
                    <a:pt x="30" y="11"/>
                    <a:pt x="30" y="11"/>
                    <a:pt x="30" y="11"/>
                  </a:cubicBezTo>
                  <a:cubicBezTo>
                    <a:pt x="30" y="11"/>
                    <a:pt x="30" y="10"/>
                    <a:pt x="30" y="10"/>
                  </a:cubicBezTo>
                  <a:cubicBezTo>
                    <a:pt x="30" y="10"/>
                    <a:pt x="30" y="10"/>
                    <a:pt x="30" y="10"/>
                  </a:cubicBezTo>
                  <a:cubicBezTo>
                    <a:pt x="30" y="10"/>
                    <a:pt x="30" y="10"/>
                    <a:pt x="30" y="10"/>
                  </a:cubicBezTo>
                  <a:cubicBezTo>
                    <a:pt x="29" y="10"/>
                    <a:pt x="29" y="10"/>
                    <a:pt x="29" y="10"/>
                  </a:cubicBezTo>
                  <a:cubicBezTo>
                    <a:pt x="28" y="10"/>
                    <a:pt x="28" y="10"/>
                    <a:pt x="28" y="10"/>
                  </a:cubicBezTo>
                  <a:cubicBezTo>
                    <a:pt x="28" y="9"/>
                    <a:pt x="28" y="9"/>
                    <a:pt x="28" y="9"/>
                  </a:cubicBezTo>
                  <a:cubicBezTo>
                    <a:pt x="29" y="9"/>
                    <a:pt x="29" y="9"/>
                    <a:pt x="29" y="9"/>
                  </a:cubicBezTo>
                  <a:cubicBezTo>
                    <a:pt x="29" y="9"/>
                    <a:pt x="29" y="9"/>
                    <a:pt x="29" y="9"/>
                  </a:cubicBezTo>
                  <a:cubicBezTo>
                    <a:pt x="29" y="9"/>
                    <a:pt x="29" y="9"/>
                    <a:pt x="29" y="9"/>
                  </a:cubicBezTo>
                  <a:cubicBezTo>
                    <a:pt x="31" y="8"/>
                    <a:pt x="31" y="8"/>
                    <a:pt x="31" y="8"/>
                  </a:cubicBezTo>
                  <a:cubicBezTo>
                    <a:pt x="32" y="8"/>
                    <a:pt x="32" y="8"/>
                    <a:pt x="32" y="8"/>
                  </a:cubicBezTo>
                  <a:cubicBezTo>
                    <a:pt x="32" y="8"/>
                    <a:pt x="32" y="8"/>
                    <a:pt x="32" y="8"/>
                  </a:cubicBezTo>
                  <a:cubicBezTo>
                    <a:pt x="32" y="8"/>
                    <a:pt x="34" y="9"/>
                    <a:pt x="34" y="11"/>
                  </a:cubicBezTo>
                  <a:cubicBezTo>
                    <a:pt x="34" y="11"/>
                    <a:pt x="34" y="11"/>
                    <a:pt x="34" y="11"/>
                  </a:cubicBezTo>
                  <a:cubicBezTo>
                    <a:pt x="33" y="13"/>
                    <a:pt x="31" y="13"/>
                    <a:pt x="30" y="13"/>
                  </a:cubicBezTo>
                  <a:cubicBezTo>
                    <a:pt x="30" y="13"/>
                    <a:pt x="30" y="13"/>
                    <a:pt x="30" y="13"/>
                  </a:cubicBezTo>
                  <a:cubicBezTo>
                    <a:pt x="29" y="12"/>
                    <a:pt x="29" y="12"/>
                    <a:pt x="29" y="12"/>
                  </a:cubicBezTo>
                  <a:cubicBezTo>
                    <a:pt x="29" y="12"/>
                    <a:pt x="29" y="12"/>
                    <a:pt x="29" y="12"/>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0" name="Freeform 163"/>
            <p:cNvSpPr/>
            <p:nvPr/>
          </p:nvSpPr>
          <p:spPr bwMode="auto">
            <a:xfrm>
              <a:off x="4094163" y="1460221"/>
              <a:ext cx="25400" cy="47625"/>
            </a:xfrm>
            <a:custGeom>
              <a:avLst/>
              <a:gdLst>
                <a:gd name="T0" fmla="*/ 2 w 6"/>
                <a:gd name="T1" fmla="*/ 11 h 11"/>
                <a:gd name="T2" fmla="*/ 0 w 6"/>
                <a:gd name="T3" fmla="*/ 11 h 11"/>
                <a:gd name="T4" fmla="*/ 1 w 6"/>
                <a:gd name="T5" fmla="*/ 7 h 11"/>
                <a:gd name="T6" fmla="*/ 2 w 6"/>
                <a:gd name="T7" fmla="*/ 6 h 11"/>
                <a:gd name="T8" fmla="*/ 2 w 6"/>
                <a:gd name="T9" fmla="*/ 6 h 11"/>
                <a:gd name="T10" fmla="*/ 2 w 6"/>
                <a:gd name="T11" fmla="*/ 6 h 11"/>
                <a:gd name="T12" fmla="*/ 3 w 6"/>
                <a:gd name="T13" fmla="*/ 4 h 11"/>
                <a:gd name="T14" fmla="*/ 3 w 6"/>
                <a:gd name="T15" fmla="*/ 3 h 11"/>
                <a:gd name="T16" fmla="*/ 5 w 6"/>
                <a:gd name="T17" fmla="*/ 0 h 11"/>
                <a:gd name="T18" fmla="*/ 6 w 6"/>
                <a:gd name="T19" fmla="*/ 0 h 11"/>
                <a:gd name="T20" fmla="*/ 6 w 6"/>
                <a:gd name="T21" fmla="*/ 2 h 11"/>
                <a:gd name="T22" fmla="*/ 6 w 6"/>
                <a:gd name="T23" fmla="*/ 2 h 11"/>
                <a:gd name="T24" fmla="*/ 6 w 6"/>
                <a:gd name="T25" fmla="*/ 3 h 11"/>
                <a:gd name="T26" fmla="*/ 6 w 6"/>
                <a:gd name="T27" fmla="*/ 6 h 11"/>
                <a:gd name="T28" fmla="*/ 6 w 6"/>
                <a:gd name="T29" fmla="*/ 6 h 11"/>
                <a:gd name="T30" fmla="*/ 6 w 6"/>
                <a:gd name="T31" fmla="*/ 7 h 11"/>
                <a:gd name="T32" fmla="*/ 4 w 6"/>
                <a:gd name="T33" fmla="*/ 10 h 11"/>
                <a:gd name="T34" fmla="*/ 4 w 6"/>
                <a:gd name="T35" fmla="*/ 11 h 11"/>
                <a:gd name="T36" fmla="*/ 3 w 6"/>
                <a:gd name="T37" fmla="*/ 11 h 11"/>
                <a:gd name="T38" fmla="*/ 2 w 6"/>
                <a:gd name="T3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1">
                  <a:moveTo>
                    <a:pt x="2" y="11"/>
                  </a:moveTo>
                  <a:cubicBezTo>
                    <a:pt x="1" y="11"/>
                    <a:pt x="0" y="11"/>
                    <a:pt x="0" y="11"/>
                  </a:cubicBezTo>
                  <a:cubicBezTo>
                    <a:pt x="0" y="10"/>
                    <a:pt x="1" y="8"/>
                    <a:pt x="1" y="7"/>
                  </a:cubicBezTo>
                  <a:cubicBezTo>
                    <a:pt x="1" y="7"/>
                    <a:pt x="2" y="7"/>
                    <a:pt x="2" y="6"/>
                  </a:cubicBezTo>
                  <a:cubicBezTo>
                    <a:pt x="2" y="6"/>
                    <a:pt x="2" y="6"/>
                    <a:pt x="2" y="6"/>
                  </a:cubicBezTo>
                  <a:cubicBezTo>
                    <a:pt x="2" y="6"/>
                    <a:pt x="2" y="6"/>
                    <a:pt x="2" y="6"/>
                  </a:cubicBezTo>
                  <a:cubicBezTo>
                    <a:pt x="2" y="5"/>
                    <a:pt x="3" y="4"/>
                    <a:pt x="3" y="4"/>
                  </a:cubicBezTo>
                  <a:cubicBezTo>
                    <a:pt x="3" y="4"/>
                    <a:pt x="3" y="3"/>
                    <a:pt x="3" y="3"/>
                  </a:cubicBezTo>
                  <a:cubicBezTo>
                    <a:pt x="4" y="1"/>
                    <a:pt x="4" y="0"/>
                    <a:pt x="5" y="0"/>
                  </a:cubicBezTo>
                  <a:cubicBezTo>
                    <a:pt x="5" y="0"/>
                    <a:pt x="6" y="0"/>
                    <a:pt x="6" y="0"/>
                  </a:cubicBezTo>
                  <a:cubicBezTo>
                    <a:pt x="6" y="1"/>
                    <a:pt x="6" y="1"/>
                    <a:pt x="6" y="2"/>
                  </a:cubicBezTo>
                  <a:cubicBezTo>
                    <a:pt x="6" y="2"/>
                    <a:pt x="6" y="2"/>
                    <a:pt x="6" y="2"/>
                  </a:cubicBezTo>
                  <a:cubicBezTo>
                    <a:pt x="6" y="2"/>
                    <a:pt x="6" y="2"/>
                    <a:pt x="6" y="3"/>
                  </a:cubicBezTo>
                  <a:cubicBezTo>
                    <a:pt x="6" y="4"/>
                    <a:pt x="6" y="5"/>
                    <a:pt x="6" y="6"/>
                  </a:cubicBezTo>
                  <a:cubicBezTo>
                    <a:pt x="6" y="6"/>
                    <a:pt x="6" y="6"/>
                    <a:pt x="6" y="6"/>
                  </a:cubicBezTo>
                  <a:cubicBezTo>
                    <a:pt x="6" y="6"/>
                    <a:pt x="6" y="7"/>
                    <a:pt x="6" y="7"/>
                  </a:cubicBezTo>
                  <a:cubicBezTo>
                    <a:pt x="5" y="8"/>
                    <a:pt x="5" y="10"/>
                    <a:pt x="4" y="10"/>
                  </a:cubicBezTo>
                  <a:cubicBezTo>
                    <a:pt x="4" y="11"/>
                    <a:pt x="4" y="11"/>
                    <a:pt x="4" y="11"/>
                  </a:cubicBezTo>
                  <a:cubicBezTo>
                    <a:pt x="3" y="11"/>
                    <a:pt x="3" y="11"/>
                    <a:pt x="3" y="11"/>
                  </a:cubicBezTo>
                  <a:cubicBezTo>
                    <a:pt x="3" y="11"/>
                    <a:pt x="2" y="11"/>
                    <a:pt x="2" y="11"/>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1" name="Freeform 164"/>
            <p:cNvSpPr/>
            <p:nvPr/>
          </p:nvSpPr>
          <p:spPr bwMode="auto">
            <a:xfrm>
              <a:off x="4094163" y="1460221"/>
              <a:ext cx="25400" cy="47625"/>
            </a:xfrm>
            <a:custGeom>
              <a:avLst/>
              <a:gdLst>
                <a:gd name="T0" fmla="*/ 2 w 6"/>
                <a:gd name="T1" fmla="*/ 11 h 11"/>
                <a:gd name="T2" fmla="*/ 2 w 6"/>
                <a:gd name="T3" fmla="*/ 11 h 11"/>
                <a:gd name="T4" fmla="*/ 3 w 6"/>
                <a:gd name="T5" fmla="*/ 11 h 11"/>
                <a:gd name="T6" fmla="*/ 4 w 6"/>
                <a:gd name="T7" fmla="*/ 11 h 11"/>
                <a:gd name="T8" fmla="*/ 4 w 6"/>
                <a:gd name="T9" fmla="*/ 10 h 11"/>
                <a:gd name="T10" fmla="*/ 6 w 6"/>
                <a:gd name="T11" fmla="*/ 7 h 11"/>
                <a:gd name="T12" fmla="*/ 6 w 6"/>
                <a:gd name="T13" fmla="*/ 6 h 11"/>
                <a:gd name="T14" fmla="*/ 6 w 6"/>
                <a:gd name="T15" fmla="*/ 6 h 11"/>
                <a:gd name="T16" fmla="*/ 6 w 6"/>
                <a:gd name="T17" fmla="*/ 3 h 11"/>
                <a:gd name="T18" fmla="*/ 6 w 6"/>
                <a:gd name="T19" fmla="*/ 2 h 11"/>
                <a:gd name="T20" fmla="*/ 6 w 6"/>
                <a:gd name="T21" fmla="*/ 2 h 11"/>
                <a:gd name="T22" fmla="*/ 6 w 6"/>
                <a:gd name="T23" fmla="*/ 2 h 11"/>
                <a:gd name="T24" fmla="*/ 6 w 6"/>
                <a:gd name="T25" fmla="*/ 0 h 11"/>
                <a:gd name="T26" fmla="*/ 5 w 6"/>
                <a:gd name="T27" fmla="*/ 0 h 11"/>
                <a:gd name="T28" fmla="*/ 3 w 6"/>
                <a:gd name="T29" fmla="*/ 3 h 11"/>
                <a:gd name="T30" fmla="*/ 3 w 6"/>
                <a:gd name="T31" fmla="*/ 4 h 11"/>
                <a:gd name="T32" fmla="*/ 2 w 6"/>
                <a:gd name="T33" fmla="*/ 6 h 11"/>
                <a:gd name="T34" fmla="*/ 2 w 6"/>
                <a:gd name="T35" fmla="*/ 6 h 11"/>
                <a:gd name="T36" fmla="*/ 2 w 6"/>
                <a:gd name="T37" fmla="*/ 6 h 11"/>
                <a:gd name="T38" fmla="*/ 1 w 6"/>
                <a:gd name="T39" fmla="*/ 7 h 11"/>
                <a:gd name="T40" fmla="*/ 0 w 6"/>
                <a:gd name="T41" fmla="*/ 11 h 11"/>
                <a:gd name="T42" fmla="*/ 2 w 6"/>
                <a:gd name="T4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11">
                  <a:moveTo>
                    <a:pt x="2" y="11"/>
                  </a:moveTo>
                  <a:cubicBezTo>
                    <a:pt x="2" y="11"/>
                    <a:pt x="2" y="11"/>
                    <a:pt x="2" y="11"/>
                  </a:cubicBezTo>
                  <a:cubicBezTo>
                    <a:pt x="2" y="11"/>
                    <a:pt x="3" y="11"/>
                    <a:pt x="3" y="11"/>
                  </a:cubicBezTo>
                  <a:cubicBezTo>
                    <a:pt x="4" y="11"/>
                    <a:pt x="4" y="11"/>
                    <a:pt x="4" y="11"/>
                  </a:cubicBezTo>
                  <a:cubicBezTo>
                    <a:pt x="4" y="10"/>
                    <a:pt x="4" y="10"/>
                    <a:pt x="4" y="10"/>
                  </a:cubicBezTo>
                  <a:cubicBezTo>
                    <a:pt x="5" y="9"/>
                    <a:pt x="5" y="8"/>
                    <a:pt x="6" y="7"/>
                  </a:cubicBezTo>
                  <a:cubicBezTo>
                    <a:pt x="6" y="7"/>
                    <a:pt x="6" y="6"/>
                    <a:pt x="6" y="6"/>
                  </a:cubicBezTo>
                  <a:cubicBezTo>
                    <a:pt x="6" y="6"/>
                    <a:pt x="6" y="6"/>
                    <a:pt x="6" y="6"/>
                  </a:cubicBezTo>
                  <a:cubicBezTo>
                    <a:pt x="6" y="5"/>
                    <a:pt x="6" y="4"/>
                    <a:pt x="6" y="3"/>
                  </a:cubicBezTo>
                  <a:cubicBezTo>
                    <a:pt x="6" y="2"/>
                    <a:pt x="6" y="2"/>
                    <a:pt x="6" y="2"/>
                  </a:cubicBezTo>
                  <a:cubicBezTo>
                    <a:pt x="6" y="2"/>
                    <a:pt x="6" y="2"/>
                    <a:pt x="6" y="2"/>
                  </a:cubicBezTo>
                  <a:cubicBezTo>
                    <a:pt x="6" y="2"/>
                    <a:pt x="6" y="2"/>
                    <a:pt x="6" y="2"/>
                  </a:cubicBezTo>
                  <a:cubicBezTo>
                    <a:pt x="6" y="1"/>
                    <a:pt x="6" y="1"/>
                    <a:pt x="6" y="0"/>
                  </a:cubicBezTo>
                  <a:cubicBezTo>
                    <a:pt x="6" y="0"/>
                    <a:pt x="5" y="0"/>
                    <a:pt x="5" y="0"/>
                  </a:cubicBezTo>
                  <a:cubicBezTo>
                    <a:pt x="4" y="0"/>
                    <a:pt x="4" y="1"/>
                    <a:pt x="3" y="3"/>
                  </a:cubicBezTo>
                  <a:cubicBezTo>
                    <a:pt x="3" y="3"/>
                    <a:pt x="3" y="4"/>
                    <a:pt x="3" y="4"/>
                  </a:cubicBezTo>
                  <a:cubicBezTo>
                    <a:pt x="3" y="5"/>
                    <a:pt x="2" y="5"/>
                    <a:pt x="2" y="6"/>
                  </a:cubicBezTo>
                  <a:cubicBezTo>
                    <a:pt x="2" y="6"/>
                    <a:pt x="2" y="6"/>
                    <a:pt x="2" y="6"/>
                  </a:cubicBezTo>
                  <a:cubicBezTo>
                    <a:pt x="2" y="6"/>
                    <a:pt x="2" y="6"/>
                    <a:pt x="2" y="6"/>
                  </a:cubicBezTo>
                  <a:cubicBezTo>
                    <a:pt x="2" y="7"/>
                    <a:pt x="1" y="7"/>
                    <a:pt x="1" y="7"/>
                  </a:cubicBezTo>
                  <a:cubicBezTo>
                    <a:pt x="1" y="8"/>
                    <a:pt x="0" y="10"/>
                    <a:pt x="0" y="11"/>
                  </a:cubicBezTo>
                  <a:cubicBezTo>
                    <a:pt x="0" y="11"/>
                    <a:pt x="1" y="11"/>
                    <a:pt x="2" y="11"/>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2" name="Freeform 165"/>
            <p:cNvSpPr/>
            <p:nvPr/>
          </p:nvSpPr>
          <p:spPr bwMode="auto">
            <a:xfrm>
              <a:off x="4064000" y="1482446"/>
              <a:ext cx="22225" cy="20638"/>
            </a:xfrm>
            <a:custGeom>
              <a:avLst/>
              <a:gdLst>
                <a:gd name="T0" fmla="*/ 3 w 5"/>
                <a:gd name="T1" fmla="*/ 5 h 5"/>
                <a:gd name="T2" fmla="*/ 1 w 5"/>
                <a:gd name="T3" fmla="*/ 4 h 5"/>
                <a:gd name="T4" fmla="*/ 4 w 5"/>
                <a:gd name="T5" fmla="*/ 0 h 5"/>
                <a:gd name="T6" fmla="*/ 5 w 5"/>
                <a:gd name="T7" fmla="*/ 1 h 5"/>
                <a:gd name="T8" fmla="*/ 4 w 5"/>
                <a:gd name="T9" fmla="*/ 4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3" y="5"/>
                  </a:moveTo>
                  <a:cubicBezTo>
                    <a:pt x="2" y="5"/>
                    <a:pt x="2" y="5"/>
                    <a:pt x="1" y="4"/>
                  </a:cubicBezTo>
                  <a:cubicBezTo>
                    <a:pt x="0" y="2"/>
                    <a:pt x="4" y="0"/>
                    <a:pt x="4" y="0"/>
                  </a:cubicBezTo>
                  <a:cubicBezTo>
                    <a:pt x="5" y="0"/>
                    <a:pt x="5" y="0"/>
                    <a:pt x="5" y="1"/>
                  </a:cubicBezTo>
                  <a:cubicBezTo>
                    <a:pt x="5" y="2"/>
                    <a:pt x="5" y="3"/>
                    <a:pt x="4" y="4"/>
                  </a:cubicBezTo>
                  <a:cubicBezTo>
                    <a:pt x="3" y="5"/>
                    <a:pt x="3" y="5"/>
                    <a:pt x="3" y="5"/>
                  </a:cubicBezTo>
                  <a:close/>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3" name="Freeform 166"/>
            <p:cNvSpPr/>
            <p:nvPr/>
          </p:nvSpPr>
          <p:spPr bwMode="auto">
            <a:xfrm>
              <a:off x="4064000" y="1482446"/>
              <a:ext cx="22225" cy="20638"/>
            </a:xfrm>
            <a:custGeom>
              <a:avLst/>
              <a:gdLst>
                <a:gd name="T0" fmla="*/ 3 w 5"/>
                <a:gd name="T1" fmla="*/ 5 h 5"/>
                <a:gd name="T2" fmla="*/ 3 w 5"/>
                <a:gd name="T3" fmla="*/ 5 h 5"/>
                <a:gd name="T4" fmla="*/ 4 w 5"/>
                <a:gd name="T5" fmla="*/ 4 h 5"/>
                <a:gd name="T6" fmla="*/ 5 w 5"/>
                <a:gd name="T7" fmla="*/ 1 h 5"/>
                <a:gd name="T8" fmla="*/ 4 w 5"/>
                <a:gd name="T9" fmla="*/ 0 h 5"/>
                <a:gd name="T10" fmla="*/ 1 w 5"/>
                <a:gd name="T11" fmla="*/ 4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3" y="5"/>
                    <a:pt x="3" y="5"/>
                    <a:pt x="3" y="5"/>
                  </a:cubicBezTo>
                  <a:cubicBezTo>
                    <a:pt x="3" y="5"/>
                    <a:pt x="3" y="5"/>
                    <a:pt x="4" y="4"/>
                  </a:cubicBezTo>
                  <a:cubicBezTo>
                    <a:pt x="5" y="3"/>
                    <a:pt x="5" y="2"/>
                    <a:pt x="5" y="1"/>
                  </a:cubicBezTo>
                  <a:cubicBezTo>
                    <a:pt x="5" y="0"/>
                    <a:pt x="4" y="0"/>
                    <a:pt x="4" y="0"/>
                  </a:cubicBezTo>
                  <a:cubicBezTo>
                    <a:pt x="4" y="0"/>
                    <a:pt x="0" y="2"/>
                    <a:pt x="1" y="4"/>
                  </a:cubicBezTo>
                  <a:cubicBezTo>
                    <a:pt x="2" y="5"/>
                    <a:pt x="2" y="5"/>
                    <a:pt x="3" y="5"/>
                  </a:cubicBezTo>
                </a:path>
              </a:pathLst>
            </a:custGeom>
            <a:solidFill>
              <a:schemeClr val="bg1"/>
            </a:solid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bg1"/>
                </a:solidFill>
              </a:endParaRPr>
            </a:p>
          </p:txBody>
        </p:sp>
        <p:sp>
          <p:nvSpPr>
            <p:cNvPr id="67" name="矩形 66"/>
            <p:cNvSpPr/>
            <p:nvPr/>
          </p:nvSpPr>
          <p:spPr>
            <a:xfrm>
              <a:off x="6916881" y="1409192"/>
              <a:ext cx="1918335" cy="751205"/>
            </a:xfrm>
            <a:prstGeom prst="rect">
              <a:avLst/>
            </a:prstGeom>
          </p:spPr>
          <p:txBody>
            <a:bodyPr wrap="square" lIns="0" tIns="0" rIns="0" bIns="0">
              <a:spAutoFit/>
            </a:bodyPr>
            <a:lstStyle/>
            <a:p>
              <a:pPr algn="dist">
                <a:lnSpc>
                  <a:spcPct val="120000"/>
                </a:lnSpc>
                <a:spcAft>
                  <a:spcPts val="100"/>
                </a:spcAft>
              </a:pPr>
              <a:r>
                <a:rPr lang="zh-CN" altLang="en-US" sz="2000" dirty="0">
                  <a:solidFill>
                    <a:schemeClr val="bg1"/>
                  </a:solidFill>
                </a:rPr>
                <a:t>《计算摄影学》</a:t>
              </a:r>
              <a:endParaRPr lang="zh-CN" altLang="en-US" sz="2000" dirty="0">
                <a:solidFill>
                  <a:schemeClr val="bg1"/>
                </a:solidFill>
              </a:endParaRPr>
            </a:p>
            <a:p>
              <a:pPr algn="ctr">
                <a:lnSpc>
                  <a:spcPct val="120000"/>
                </a:lnSpc>
                <a:spcAft>
                  <a:spcPts val="100"/>
                </a:spcAft>
              </a:pPr>
              <a:r>
                <a:rPr lang="zh-CN" altLang="en-US" sz="2000" dirty="0">
                  <a:solidFill>
                    <a:schemeClr val="bg1"/>
                  </a:solidFill>
                </a:rPr>
                <a:t>章国锋</a:t>
              </a:r>
              <a:r>
                <a:rPr lang="en-US" altLang="zh-CN" sz="2000" dirty="0">
                  <a:solidFill>
                    <a:schemeClr val="bg1"/>
                  </a:solidFill>
                </a:rPr>
                <a:t> </a:t>
              </a:r>
              <a:r>
                <a:rPr lang="zh-CN" altLang="en-US" sz="2000" dirty="0">
                  <a:solidFill>
                    <a:schemeClr val="bg1"/>
                  </a:solidFill>
                </a:rPr>
                <a:t>周晓巍</a:t>
              </a:r>
              <a:endParaRPr lang="zh-CN" altLang="en-US" sz="2000" dirty="0">
                <a:solidFill>
                  <a:schemeClr val="bg1"/>
                </a:solidFill>
              </a:endParaRPr>
            </a:p>
          </p:txBody>
        </p:sp>
      </p:grpSp>
      <p:sp>
        <p:nvSpPr>
          <p:cNvPr id="68" name="矩形 67"/>
          <p:cNvSpPr/>
          <p:nvPr/>
        </p:nvSpPr>
        <p:spPr>
          <a:xfrm>
            <a:off x="2472519" y="3957415"/>
            <a:ext cx="7246963" cy="275590"/>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Course Project: Multi-View 3D Reconstruction</a:t>
            </a:r>
            <a:endParaRPr lang="en-US" altLang="zh-CN" sz="1000" b="1" kern="1200" dirty="0">
              <a:solidFill>
                <a:schemeClr val="bg1">
                  <a:lumMod val="95000"/>
                </a:schemeClr>
              </a:solidFill>
              <a:effectLst/>
              <a:latin typeface="+mn-lt"/>
              <a:ea typeface="+mn-ea"/>
              <a:cs typeface="+mn-cs"/>
            </a:endParaRPr>
          </a:p>
        </p:txBody>
      </p:sp>
      <p:sp>
        <p:nvSpPr>
          <p:cNvPr id="94" name="矩形: 圆角 93"/>
          <p:cNvSpPr/>
          <p:nvPr/>
        </p:nvSpPr>
        <p:spPr>
          <a:xfrm>
            <a:off x="4382135" y="4814570"/>
            <a:ext cx="3463290"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95" name="文本占位符 11"/>
          <p:cNvSpPr txBox="1"/>
          <p:nvPr/>
        </p:nvSpPr>
        <p:spPr>
          <a:xfrm>
            <a:off x="4578985" y="4818380"/>
            <a:ext cx="3101975" cy="386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chemeClr val="bg1"/>
                </a:solidFill>
              </a:rPr>
              <a:t>答辩人：李炳辉</a:t>
            </a:r>
            <a:r>
              <a:rPr lang="en-US" altLang="zh-CN" dirty="0">
                <a:solidFill>
                  <a:schemeClr val="bg1"/>
                </a:solidFill>
              </a:rPr>
              <a:t> </a:t>
            </a:r>
            <a:r>
              <a:rPr lang="zh-CN" altLang="en-US" dirty="0">
                <a:solidFill>
                  <a:schemeClr val="bg1"/>
                </a:solidFill>
              </a:rPr>
              <a:t>徐圣泽</a:t>
            </a:r>
            <a:endParaRPr lang="zh-CN" alt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运行结果</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4" name="图片 3"/>
          <p:cNvPicPr>
            <a:picLocks noChangeAspect="1"/>
          </p:cNvPicPr>
          <p:nvPr/>
        </p:nvPicPr>
        <p:blipFill>
          <a:blip r:embed="rId1"/>
          <a:stretch>
            <a:fillRect/>
          </a:stretch>
        </p:blipFill>
        <p:spPr>
          <a:xfrm>
            <a:off x="617220" y="1624330"/>
            <a:ext cx="7124700" cy="4320540"/>
          </a:xfrm>
          <a:prstGeom prst="rect">
            <a:avLst/>
          </a:prstGeom>
        </p:spPr>
      </p:pic>
      <p:pic>
        <p:nvPicPr>
          <p:cNvPr id="9" name="图片 8"/>
          <p:cNvPicPr>
            <a:picLocks noChangeAspect="1"/>
          </p:cNvPicPr>
          <p:nvPr/>
        </p:nvPicPr>
        <p:blipFill>
          <a:blip r:embed="rId2"/>
          <a:stretch>
            <a:fillRect/>
          </a:stretch>
        </p:blipFill>
        <p:spPr>
          <a:xfrm>
            <a:off x="3502025" y="1661795"/>
            <a:ext cx="7868285" cy="42456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运行结果</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6" name="图片 5"/>
          <p:cNvPicPr>
            <a:picLocks noChangeAspect="1"/>
          </p:cNvPicPr>
          <p:nvPr/>
        </p:nvPicPr>
        <p:blipFill>
          <a:blip r:embed="rId1"/>
          <a:stretch>
            <a:fillRect/>
          </a:stretch>
        </p:blipFill>
        <p:spPr>
          <a:xfrm>
            <a:off x="2456180" y="1088390"/>
            <a:ext cx="7494270" cy="5193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文本占位符 3"/>
          <p:cNvSpPr>
            <a:spLocks noGrp="1"/>
          </p:cNvSpPr>
          <p:nvPr/>
        </p:nvSpPr>
        <p:spPr>
          <a:xfrm>
            <a:off x="932180" y="576580"/>
            <a:ext cx="5189220" cy="1121410"/>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7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800" dirty="0"/>
              <a:t>Part4 </a:t>
            </a:r>
            <a:r>
              <a:rPr lang="zh-CN" sz="4800" dirty="0"/>
              <a:t>深度图恢复</a:t>
            </a:r>
            <a:endParaRPr lang="zh-CN" sz="4800" dirty="0"/>
          </a:p>
        </p:txBody>
      </p:sp>
      <p:sp>
        <p:nvSpPr>
          <p:cNvPr id="2" name="文本框 1"/>
          <p:cNvSpPr txBox="1"/>
          <p:nvPr/>
        </p:nvSpPr>
        <p:spPr>
          <a:xfrm>
            <a:off x="932180" y="1924050"/>
            <a:ext cx="8686800" cy="692150"/>
          </a:xfrm>
          <a:prstGeom prst="rect">
            <a:avLst/>
          </a:prstGeom>
          <a:noFill/>
        </p:spPr>
        <p:txBody>
          <a:bodyPr wrap="square" lIns="0" tIns="0" rIns="0" bIns="0" rtlCol="0" anchor="t">
            <a:spAutoFit/>
          </a:bodyPr>
          <a:p>
            <a:pPr>
              <a:lnSpc>
                <a:spcPct val="125000"/>
              </a:lnSpc>
              <a:spcAft>
                <a:spcPts val="500"/>
              </a:spcAft>
            </a:pPr>
            <a:r>
              <a:rPr lang="zh-CN" altLang="en-US" dirty="0"/>
              <a:t>视频序列的深度恢复是指利用摄像机跟踪得到的摄像机位姿参数通过匹配恢复每一帧图像的稠密深度信息</a:t>
            </a:r>
            <a:endParaRPr lang="zh-CN" altLang="en-US" dirty="0"/>
          </a:p>
        </p:txBody>
      </p:sp>
      <p:pic>
        <p:nvPicPr>
          <p:cNvPr id="106" name="图片 105"/>
          <p:cNvPicPr/>
          <p:nvPr/>
        </p:nvPicPr>
        <p:blipFill>
          <a:blip r:embed="rId1"/>
          <a:stretch>
            <a:fillRect/>
          </a:stretch>
        </p:blipFill>
        <p:spPr>
          <a:xfrm>
            <a:off x="932180" y="2842260"/>
            <a:ext cx="9780270" cy="328549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总结与改进</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4" name="文本框 3"/>
          <p:cNvSpPr txBox="1"/>
          <p:nvPr/>
        </p:nvSpPr>
        <p:spPr>
          <a:xfrm>
            <a:off x="801370" y="3495675"/>
            <a:ext cx="9106535" cy="2230120"/>
          </a:xfrm>
          <a:prstGeom prst="rect">
            <a:avLst/>
          </a:prstGeom>
          <a:noFill/>
        </p:spPr>
        <p:txBody>
          <a:bodyPr wrap="square" lIns="0" tIns="0" rIns="0" bIns="0" rtlCol="0" anchor="ctr">
            <a:normAutofit lnSpcReduction="10000"/>
          </a:bodyPr>
          <a:p>
            <a:pPr algn="l">
              <a:lnSpc>
                <a:spcPct val="125000"/>
              </a:lnSpc>
              <a:spcAft>
                <a:spcPts val="500"/>
              </a:spcAft>
            </a:pPr>
            <a:r>
              <a:rPr lang="zh-CN" altLang="en-US" dirty="0"/>
              <a:t>改进点：</a:t>
            </a:r>
            <a:endParaRPr lang="en-US" altLang="zh-CN" dirty="0"/>
          </a:p>
          <a:p>
            <a:pPr algn="l">
              <a:lnSpc>
                <a:spcPct val="125000"/>
              </a:lnSpc>
              <a:spcAft>
                <a:spcPts val="500"/>
              </a:spcAft>
            </a:pPr>
            <a:r>
              <a:rPr lang="en-US" altLang="zh-CN" dirty="0"/>
              <a:t>1</a:t>
            </a:r>
            <a:r>
              <a:rPr lang="zh-CN" altLang="en-US" dirty="0"/>
              <a:t>、融合后得到的三维点云表面依旧存在误差点，部分模型采样融合后误差点较多</a:t>
            </a:r>
            <a:endParaRPr lang="zh-CN" altLang="en-US" dirty="0"/>
          </a:p>
          <a:p>
            <a:pPr algn="l">
              <a:lnSpc>
                <a:spcPct val="125000"/>
              </a:lnSpc>
              <a:spcAft>
                <a:spcPts val="500"/>
              </a:spcAft>
            </a:pPr>
            <a:r>
              <a:rPr lang="en-US" altLang="zh-CN" dirty="0"/>
              <a:t>2</a:t>
            </a:r>
            <a:r>
              <a:rPr lang="zh-CN" altLang="en-US" dirty="0"/>
              <a:t>、</a:t>
            </a:r>
            <a:r>
              <a:rPr lang="zh-CN" altLang="en-US" dirty="0">
                <a:sym typeface="+mn-ea"/>
              </a:rPr>
              <a:t>三维重建得到的模型依旧不够理想，表面不够平滑</a:t>
            </a:r>
            <a:endParaRPr lang="zh-CN" altLang="en-US" dirty="0"/>
          </a:p>
          <a:p>
            <a:pPr algn="l">
              <a:lnSpc>
                <a:spcPct val="125000"/>
              </a:lnSpc>
              <a:spcAft>
                <a:spcPts val="500"/>
              </a:spcAft>
            </a:pPr>
            <a:r>
              <a:rPr lang="en-US" altLang="zh-CN" dirty="0"/>
              <a:t>3</a:t>
            </a:r>
            <a:r>
              <a:rPr lang="zh-CN" altLang="en-US" dirty="0"/>
              <a:t>、</a:t>
            </a:r>
            <a:r>
              <a:rPr lang="zh-CN" altLang="en-US" dirty="0">
                <a:sym typeface="+mn-ea"/>
              </a:rPr>
              <a:t>对于泊松重建的部分，对于</a:t>
            </a:r>
            <a:r>
              <a:rPr lang="en-US" altLang="zh-CN" dirty="0">
                <a:sym typeface="+mn-ea"/>
              </a:rPr>
              <a:t>k</a:t>
            </a:r>
            <a:r>
              <a:rPr lang="zh-CN" altLang="en-US" dirty="0">
                <a:sym typeface="+mn-ea"/>
              </a:rPr>
              <a:t>邻域取值的不同，重建效果有很大不同，有待进一步探究</a:t>
            </a:r>
            <a:endParaRPr lang="zh-CN" altLang="en-US" dirty="0"/>
          </a:p>
          <a:p>
            <a:pPr algn="l">
              <a:lnSpc>
                <a:spcPct val="125000"/>
              </a:lnSpc>
              <a:spcAft>
                <a:spcPts val="500"/>
              </a:spcAft>
            </a:pPr>
            <a:r>
              <a:rPr lang="en-US" altLang="zh-CN" dirty="0"/>
              <a:t>4</a:t>
            </a:r>
            <a:r>
              <a:rPr lang="zh-CN" altLang="en-US" dirty="0"/>
              <a:t>、</a:t>
            </a:r>
            <a:r>
              <a:rPr lang="en-US" altLang="zh-CN" dirty="0"/>
              <a:t>Bonus</a:t>
            </a:r>
            <a:r>
              <a:rPr lang="zh-CN" altLang="en-US" dirty="0"/>
              <a:t>深度图恢复部分存在问题，有待改进</a:t>
            </a:r>
            <a:endParaRPr lang="zh-CN" altLang="en-US" dirty="0"/>
          </a:p>
          <a:p>
            <a:pPr algn="l">
              <a:lnSpc>
                <a:spcPct val="125000"/>
              </a:lnSpc>
              <a:spcAft>
                <a:spcPts val="500"/>
              </a:spcAft>
            </a:pPr>
            <a:endParaRPr lang="zh-CN" altLang="en-US" dirty="0"/>
          </a:p>
        </p:txBody>
      </p:sp>
      <p:sp>
        <p:nvSpPr>
          <p:cNvPr id="6" name="文本框 5"/>
          <p:cNvSpPr txBox="1"/>
          <p:nvPr/>
        </p:nvSpPr>
        <p:spPr>
          <a:xfrm>
            <a:off x="801370" y="1147445"/>
            <a:ext cx="9926955" cy="2348230"/>
          </a:xfrm>
          <a:prstGeom prst="rect">
            <a:avLst/>
          </a:prstGeom>
          <a:noFill/>
        </p:spPr>
        <p:txBody>
          <a:bodyPr wrap="square" lIns="0" tIns="0" rIns="0" bIns="0" rtlCol="0" anchor="ctr">
            <a:normAutofit lnSpcReduction="10000"/>
          </a:bodyPr>
          <a:p>
            <a:pPr algn="l">
              <a:lnSpc>
                <a:spcPct val="125000"/>
              </a:lnSpc>
              <a:spcAft>
                <a:spcPts val="500"/>
              </a:spcAft>
            </a:pPr>
            <a:r>
              <a:rPr lang="zh-CN" altLang="en-US" dirty="0"/>
              <a:t>创新点：</a:t>
            </a:r>
            <a:endParaRPr lang="en-US" altLang="zh-CN" dirty="0"/>
          </a:p>
          <a:p>
            <a:pPr algn="l">
              <a:lnSpc>
                <a:spcPct val="125000"/>
              </a:lnSpc>
              <a:spcAft>
                <a:spcPts val="500"/>
              </a:spcAft>
            </a:pPr>
            <a:r>
              <a:rPr lang="en-US" altLang="zh-CN" dirty="0"/>
              <a:t>1</a:t>
            </a:r>
            <a:r>
              <a:rPr lang="zh-CN" altLang="en-US" dirty="0"/>
              <a:t>、使用了哈希表、</a:t>
            </a:r>
            <a:r>
              <a:rPr lang="en-US" altLang="zh-CN" dirty="0"/>
              <a:t>kd</a:t>
            </a:r>
            <a:r>
              <a:rPr lang="zh-CN" altLang="en-US" dirty="0"/>
              <a:t>树等数据结构，满足问题需求的同时，提高了程序运行效率</a:t>
            </a:r>
            <a:endParaRPr lang="zh-CN" altLang="en-US" dirty="0"/>
          </a:p>
          <a:p>
            <a:pPr algn="l">
              <a:lnSpc>
                <a:spcPct val="125000"/>
              </a:lnSpc>
              <a:spcAft>
                <a:spcPts val="500"/>
              </a:spcAft>
            </a:pPr>
            <a:r>
              <a:rPr lang="en-US" altLang="zh-CN" dirty="0"/>
              <a:t>2</a:t>
            </a:r>
            <a:r>
              <a:rPr lang="zh-CN" altLang="en-US" dirty="0"/>
              <a:t>、加入了去除误差点的操作，（利用泰迪熊数据集进行验证时，有效剔除了小熊脚部的杂点）</a:t>
            </a:r>
            <a:endParaRPr lang="zh-CN" altLang="en-US" dirty="0"/>
          </a:p>
        </p:txBody>
      </p:sp>
      <p:sp>
        <p:nvSpPr>
          <p:cNvPr id="8" name="文本框 7"/>
          <p:cNvSpPr txBox="1"/>
          <p:nvPr/>
        </p:nvSpPr>
        <p:spPr>
          <a:xfrm>
            <a:off x="802005" y="5862955"/>
            <a:ext cx="9105900" cy="346075"/>
          </a:xfrm>
          <a:prstGeom prst="rect">
            <a:avLst/>
          </a:prstGeom>
          <a:noFill/>
        </p:spPr>
        <p:txBody>
          <a:bodyPr wrap="none" lIns="0" tIns="0" rIns="0" bIns="0" rtlCol="0" anchor="t">
            <a:spAutoFit/>
          </a:bodyPr>
          <a:p>
            <a:pPr algn="l">
              <a:lnSpc>
                <a:spcPct val="125000"/>
              </a:lnSpc>
              <a:spcAft>
                <a:spcPts val="500"/>
              </a:spcAft>
            </a:pPr>
            <a:r>
              <a:rPr lang="zh-CN" altLang="en-US" dirty="0">
                <a:sym typeface="+mn-ea"/>
              </a:rPr>
              <a:t>目前我们正在努力实现</a:t>
            </a:r>
            <a:r>
              <a:rPr lang="en-US" altLang="zh-CN" dirty="0">
                <a:sym typeface="+mn-ea"/>
              </a:rPr>
              <a:t>Bonus</a:t>
            </a:r>
            <a:r>
              <a:rPr lang="zh-CN" altLang="en-US" dirty="0">
                <a:sym typeface="+mn-ea"/>
              </a:rPr>
              <a:t>深度图恢复部分（虽然水平有限但感觉还是十分有希望的！）</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p:cNvSpPr txBox="1"/>
          <p:nvPr/>
        </p:nvSpPr>
        <p:spPr>
          <a:xfrm>
            <a:off x="311779" y="6517525"/>
            <a:ext cx="2743200" cy="34047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87A43631-42BC-4255-9B30-786C9543311F}" type="datetimeFigureOut">
              <a:rPr lang="zh-CN" altLang="en-US" smtClean="0"/>
            </a:fld>
            <a:endParaRPr lang="zh-CN" altLang="en-US"/>
          </a:p>
        </p:txBody>
      </p:sp>
      <p:sp>
        <p:nvSpPr>
          <p:cNvPr id="3" name="灯片编号占位符 4"/>
          <p:cNvSpPr txBox="1"/>
          <p:nvPr/>
        </p:nvSpPr>
        <p:spPr>
          <a:xfrm>
            <a:off x="9137021" y="6516239"/>
            <a:ext cx="2743200" cy="34176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1AAC388E-FA9E-4A2C-95EA-1F6B3A07935A}" type="slidenum">
              <a:rPr lang="zh-CN" altLang="en-US" smtClean="0"/>
            </a:fld>
            <a:endParaRPr lang="zh-CN" altLang="en-US"/>
          </a:p>
        </p:txBody>
      </p:sp>
      <p:pic>
        <p:nvPicPr>
          <p:cNvPr id="4" name="图片占位符 16" descr="图片包含 建筑物, 蛋糕&#10;&#10;描述已自动生成"/>
          <p:cNvPicPr>
            <a:picLocks noChangeAspect="1"/>
          </p:cNvPicPr>
          <p:nvPr/>
        </p:nvPicPr>
        <p:blipFill>
          <a:blip r:embed="rId1">
            <a:duotone>
              <a:schemeClr val="accent6">
                <a:shade val="45000"/>
                <a:satMod val="135000"/>
              </a:schemeClr>
              <a:prstClr val="white"/>
            </a:duotone>
            <a:extLst>
              <a:ext uri="{28A0092B-C50C-407E-A947-70E740481C1C}">
                <a14:useLocalDpi xmlns:a14="http://schemas.microsoft.com/office/drawing/2010/main" val="0"/>
              </a:ext>
            </a:extLst>
          </a:blip>
          <a:srcRect t="3926" b="3926"/>
          <a:stretch>
            <a:fillRect/>
          </a:stretch>
        </p:blipFill>
        <p:spPr>
          <a:xfrm>
            <a:off x="0" y="0"/>
            <a:ext cx="12192000" cy="6858000"/>
          </a:xfrm>
          <a:prstGeom prst="rect">
            <a:avLst/>
          </a:prstGeom>
        </p:spPr>
      </p:pic>
      <p:sp>
        <p:nvSpPr>
          <p:cNvPr id="5" name="任意多边形: 形状 4"/>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6" name="矩形 5"/>
          <p:cNvSpPr/>
          <p:nvPr/>
        </p:nvSpPr>
        <p:spPr>
          <a:xfrm>
            <a:off x="2786743" y="5736210"/>
            <a:ext cx="6618515" cy="260008"/>
          </a:xfrm>
          <a:prstGeom prst="rect">
            <a:avLst/>
          </a:prstGeom>
        </p:spPr>
        <p:txBody>
          <a:bodyPr wrap="square" lIns="0" rIns="0">
            <a:spAutoFit/>
          </a:bodyPr>
          <a:lstStyle/>
          <a:p>
            <a:pPr algn="dist">
              <a:lnSpc>
                <a:spcPct val="120000"/>
              </a:lnSpc>
              <a:spcAft>
                <a:spcPts val="100"/>
              </a:spcAft>
            </a:pPr>
            <a:r>
              <a:rPr lang="en-US" altLang="zh-CN" sz="1000" b="1" dirty="0">
                <a:solidFill>
                  <a:schemeClr val="bg1">
                    <a:lumMod val="95000"/>
                  </a:schemeClr>
                </a:solidFill>
              </a:rPr>
              <a:t>ACCEPT MY ENDLESS GRATITUDE</a:t>
            </a:r>
            <a:endParaRPr lang="zh-CN" altLang="zh-CN" sz="1000" b="1" dirty="0">
              <a:solidFill>
                <a:schemeClr val="bg1">
                  <a:lumMod val="95000"/>
                </a:schemeClr>
              </a:solidFill>
            </a:endParaRPr>
          </a:p>
        </p:txBody>
      </p:sp>
      <p:sp>
        <p:nvSpPr>
          <p:cNvPr id="75" name="标题 86"/>
          <p:cNvSpPr txBox="1"/>
          <p:nvPr/>
        </p:nvSpPr>
        <p:spPr>
          <a:xfrm>
            <a:off x="2337220" y="4743697"/>
            <a:ext cx="7517561" cy="1108170"/>
          </a:xfrm>
          <a:prstGeom prst="rect">
            <a:avLst/>
          </a:prstGeom>
        </p:spPr>
        <p:txBody>
          <a:bodyPr anchor="ctr"/>
          <a:lstStyle>
            <a:lvl1pPr algn="l" defTabSz="914400" rtl="0" eaLnBrk="1" latinLnBrk="0" hangingPunct="1">
              <a:lnSpc>
                <a:spcPct val="90000"/>
              </a:lnSpc>
              <a:spcBef>
                <a:spcPct val="0"/>
              </a:spcBef>
              <a:buNone/>
              <a:defRPr lang="zh-CN" altLang="en-US" sz="5400" b="1" kern="1200" dirty="0">
                <a:solidFill>
                  <a:schemeClr val="bg1"/>
                </a:solidFill>
                <a:latin typeface="+mj-lt"/>
                <a:ea typeface="+mj-ea"/>
                <a:cs typeface="+mj-cs"/>
              </a:defRPr>
            </a:lvl1pPr>
          </a:lstStyle>
          <a:p>
            <a:pPr algn="ctr">
              <a:lnSpc>
                <a:spcPct val="120000"/>
              </a:lnSpc>
              <a:spcAft>
                <a:spcPts val="100"/>
              </a:spcAft>
            </a:pPr>
            <a:r>
              <a:rPr lang="zh-CN" altLang="en-US" sz="4800" dirty="0">
                <a:latin typeface="方正粗雅宋简体" panose="02000000000000000000" pitchFamily="2" charset="-122"/>
                <a:ea typeface="方正粗雅宋简体" panose="02000000000000000000" pitchFamily="2" charset="-122"/>
              </a:rPr>
              <a:t>感谢老师的悉心指导</a:t>
            </a:r>
            <a:endParaRPr lang="zh-CN" altLang="en-US" sz="4800" dirty="0">
              <a:latin typeface="方正粗雅宋简体" panose="02000000000000000000" pitchFamily="2" charset="-122"/>
              <a:ea typeface="方正粗雅宋简体" panose="02000000000000000000" pitchFamily="2" charset="-122"/>
            </a:endParaRPr>
          </a:p>
        </p:txBody>
      </p:sp>
      <p:grpSp>
        <p:nvGrpSpPr>
          <p:cNvPr id="76" name="Group 74"/>
          <p:cNvGrpSpPr>
            <a:grpSpLocks noChangeAspect="1"/>
          </p:cNvGrpSpPr>
          <p:nvPr/>
        </p:nvGrpSpPr>
        <p:grpSpPr bwMode="auto">
          <a:xfrm>
            <a:off x="5159308" y="4066426"/>
            <a:ext cx="1873384" cy="521122"/>
            <a:chOff x="954" y="660"/>
            <a:chExt cx="1269" cy="353"/>
          </a:xfrm>
          <a:solidFill>
            <a:schemeClr val="bg1"/>
          </a:solidFill>
        </p:grpSpPr>
        <p:sp>
          <p:nvSpPr>
            <p:cNvPr id="7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16" descr="图片包含 建筑物, 蛋糕&#10;&#10;描述已自动生成"/>
          <p:cNvPicPr>
            <a:picLocks noChangeAspect="1"/>
          </p:cNvPicPr>
          <p:nvPr/>
        </p:nvPicPr>
        <p:blipFill>
          <a:blip r:embed="rId1">
            <a:alphaModFix amt="30000"/>
            <a:duotone>
              <a:schemeClr val="accent6">
                <a:shade val="45000"/>
                <a:satMod val="135000"/>
              </a:schemeClr>
              <a:prstClr val="white"/>
            </a:duotone>
            <a:extLst>
              <a:ext uri="{28A0092B-C50C-407E-A947-70E740481C1C}">
                <a14:useLocalDpi xmlns:a14="http://schemas.microsoft.com/office/drawing/2010/main" val="0"/>
              </a:ext>
            </a:extLst>
          </a:blip>
          <a:srcRect t="3926" b="3926"/>
          <a:stretch>
            <a:fillRect/>
          </a:stretch>
        </p:blipFill>
        <p:spPr>
          <a:xfrm>
            <a:off x="0" y="0"/>
            <a:ext cx="12192000" cy="6858000"/>
          </a:xfrm>
          <a:prstGeom prst="rect">
            <a:avLst/>
          </a:prstGeom>
        </p:spPr>
      </p:pic>
      <p:sp>
        <p:nvSpPr>
          <p:cNvPr id="5" name="任意多边形: 形状 4"/>
          <p:cNvSpPr/>
          <p:nvPr/>
        </p:nvSpPr>
        <p:spPr>
          <a:xfrm rot="5400000">
            <a:off x="-4084146" y="1410094"/>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76" name="Group 74"/>
          <p:cNvGrpSpPr>
            <a:grpSpLocks noChangeAspect="1"/>
          </p:cNvGrpSpPr>
          <p:nvPr/>
        </p:nvGrpSpPr>
        <p:grpSpPr bwMode="auto">
          <a:xfrm>
            <a:off x="1075162" y="425239"/>
            <a:ext cx="1873384" cy="521122"/>
            <a:chOff x="954" y="660"/>
            <a:chExt cx="1269" cy="353"/>
          </a:xfrm>
          <a:solidFill>
            <a:schemeClr val="bg1"/>
          </a:solidFill>
        </p:grpSpPr>
        <p:sp>
          <p:nvSpPr>
            <p:cNvPr id="7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grpSp>
        <p:nvGrpSpPr>
          <p:cNvPr id="146" name="组合 145"/>
          <p:cNvGrpSpPr/>
          <p:nvPr/>
        </p:nvGrpSpPr>
        <p:grpSpPr>
          <a:xfrm>
            <a:off x="1470802" y="2619000"/>
            <a:ext cx="1082104" cy="1620000"/>
            <a:chOff x="763941" y="1896408"/>
            <a:chExt cx="1082104" cy="1620000"/>
          </a:xfrm>
        </p:grpSpPr>
        <p:sp>
          <p:nvSpPr>
            <p:cNvPr id="144" name="文本框 143"/>
            <p:cNvSpPr txBox="1"/>
            <p:nvPr/>
          </p:nvSpPr>
          <p:spPr>
            <a:xfrm>
              <a:off x="959648" y="1896408"/>
              <a:ext cx="886397" cy="1620000"/>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zh-CN" altLang="en-US" sz="4800" b="1" i="0" u="none" strike="noStrike" kern="1200" cap="none" spc="0" normalizeH="0" baseline="0" noProof="0" dirty="0">
                  <a:ln>
                    <a:noFill/>
                  </a:ln>
                  <a:solidFill>
                    <a:schemeClr val="bg1"/>
                  </a:solidFill>
                  <a:effectLst/>
                  <a:uLnTx/>
                  <a:uFillTx/>
                  <a:latin typeface="方正粗雅宋简体" panose="02000000000000000000" pitchFamily="2" charset="-122"/>
                  <a:ea typeface="方正粗雅宋简体" panose="02000000000000000000" pitchFamily="2" charset="-122"/>
                  <a:cs typeface="+mn-cs"/>
                </a:rPr>
                <a:t>目录</a:t>
              </a:r>
              <a:endParaRPr kumimoji="0" lang="zh-CN" altLang="en-US" sz="4800" b="1" i="0" u="none" strike="noStrike" kern="1200" cap="none" spc="0" normalizeH="0" baseline="0" noProof="0" dirty="0">
                <a:ln>
                  <a:noFill/>
                </a:ln>
                <a:solidFill>
                  <a:schemeClr val="bg1"/>
                </a:solidFill>
                <a:effectLst/>
                <a:uLnTx/>
                <a:uFillTx/>
                <a:latin typeface="方正粗雅宋简体" panose="02000000000000000000" pitchFamily="2" charset="-122"/>
                <a:ea typeface="方正粗雅宋简体" panose="02000000000000000000" pitchFamily="2" charset="-122"/>
                <a:cs typeface="+mn-cs"/>
              </a:endParaRPr>
            </a:p>
          </p:txBody>
        </p:sp>
        <p:sp>
          <p:nvSpPr>
            <p:cNvPr id="145" name="文本框 144"/>
            <p:cNvSpPr txBox="1"/>
            <p:nvPr/>
          </p:nvSpPr>
          <p:spPr>
            <a:xfrm>
              <a:off x="763941" y="1896408"/>
              <a:ext cx="258532" cy="1620000"/>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rPr>
                <a:t>CONTENTS</a:t>
              </a:r>
              <a:endParaRPr kumimoji="0" lang="zh-CN" altLang="en-US" sz="1400"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endParaRPr>
            </a:p>
          </p:txBody>
        </p:sp>
      </p:grpSp>
      <p:grpSp>
        <p:nvGrpSpPr>
          <p:cNvPr id="2" name="组合 1"/>
          <p:cNvGrpSpPr/>
          <p:nvPr/>
        </p:nvGrpSpPr>
        <p:grpSpPr>
          <a:xfrm>
            <a:off x="6096000" y="1001395"/>
            <a:ext cx="3240000" cy="4639221"/>
            <a:chOff x="5395536" y="937895"/>
            <a:chExt cx="3240000" cy="4639221"/>
          </a:xfrm>
        </p:grpSpPr>
        <p:sp>
          <p:nvSpPr>
            <p:cNvPr id="3" name="文本框 2"/>
            <p:cNvSpPr txBox="1"/>
            <p:nvPr/>
          </p:nvSpPr>
          <p:spPr>
            <a:xfrm>
              <a:off x="5395536" y="2794318"/>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03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各步详细介绍</a:t>
              </a:r>
              <a:endPar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5395536" y="1835309"/>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02 </a:t>
              </a:r>
              <a:r>
                <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算法概览</a:t>
              </a:r>
              <a:endParaRPr kumimoji="0" lang="zh-CN" altLang="en-US"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5395536" y="3898742"/>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04 </a:t>
              </a:r>
              <a:r>
                <a:rPr kumimoji="0" lang="zh-CN"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项目</a:t>
              </a:r>
              <a:r>
                <a:rPr kumimoji="0" lang="zh-CN"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成果展示</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8" name="文本框 7"/>
            <p:cNvSpPr txBox="1"/>
            <p:nvPr/>
          </p:nvSpPr>
          <p:spPr>
            <a:xfrm>
              <a:off x="5395536" y="4857116"/>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05 </a:t>
              </a:r>
              <a:r>
                <a:rPr kumimoji="0" lang="zh-CN"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相关改进与总结</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5395536" y="937895"/>
              <a:ext cx="3240000" cy="7200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01 </a:t>
              </a:r>
              <a:r>
                <a:rPr kumimoji="0" lang="zh-CN" altLang="zh-CN" sz="2800" b="1"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rPr>
                <a:t>选题介绍</a:t>
              </a:r>
              <a:endParaRPr kumimoji="0" lang="zh-CN" altLang="zh-CN" sz="28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srgbClr val="3F3F3F"/>
                </a:solidFill>
                <a:effectLst/>
                <a:uLnTx/>
                <a:uFillTx/>
                <a:latin typeface="Arial" panose="020B0604020202020204"/>
                <a:ea typeface="微软雅黑" panose="020B0503020204020204"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选题介绍</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nSpc>
                <a:spcPct val="125000"/>
              </a:lnSpc>
              <a:spcAft>
                <a:spcPts val="500"/>
              </a:spcAft>
            </a:pPr>
            <a:endParaRPr lang="zh-CN" altLang="en-US" dirty="0"/>
          </a:p>
        </p:txBody>
      </p:sp>
      <p:pic>
        <p:nvPicPr>
          <p:cNvPr id="100" name="图片 99"/>
          <p:cNvPicPr/>
          <p:nvPr/>
        </p:nvPicPr>
        <p:blipFill>
          <a:blip r:embed="rId1"/>
          <a:stretch>
            <a:fillRect/>
          </a:stretch>
        </p:blipFill>
        <p:spPr>
          <a:xfrm>
            <a:off x="2494280" y="2103120"/>
            <a:ext cx="7720965" cy="4088765"/>
          </a:xfrm>
          <a:prstGeom prst="rect">
            <a:avLst/>
          </a:prstGeom>
          <a:noFill/>
          <a:ln w="9525">
            <a:noFill/>
          </a:ln>
        </p:spPr>
      </p:pic>
      <p:sp>
        <p:nvSpPr>
          <p:cNvPr id="4" name="文本框 3"/>
          <p:cNvSpPr txBox="1"/>
          <p:nvPr/>
        </p:nvSpPr>
        <p:spPr>
          <a:xfrm>
            <a:off x="1094105" y="1112520"/>
            <a:ext cx="10203815" cy="862330"/>
          </a:xfrm>
          <a:prstGeom prst="rect">
            <a:avLst/>
          </a:prstGeom>
          <a:noFill/>
        </p:spPr>
        <p:txBody>
          <a:bodyPr wrap="square" lIns="0" tIns="0" rIns="0" bIns="0" rtlCol="0" anchor="ctr">
            <a:normAutofit/>
          </a:bodyPr>
          <a:p>
            <a:pPr algn="l">
              <a:lnSpc>
                <a:spcPct val="125000"/>
              </a:lnSpc>
              <a:spcAft>
                <a:spcPts val="500"/>
              </a:spcAft>
            </a:pPr>
            <a:r>
              <a:rPr lang="zh-CN" altLang="en-US" dirty="0"/>
              <a:t>多视图重建是利用多张一个场景的不同视角图片来恢复出场景三维模型的方法，自然场景的多视图三维重建一直是计算机视觉领域的基本问题，有着广泛的应用。</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选题介绍</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nSpc>
                <a:spcPct val="125000"/>
              </a:lnSpc>
              <a:spcAft>
                <a:spcPts val="500"/>
              </a:spcAft>
            </a:pPr>
            <a:endParaRPr lang="zh-CN" altLang="en-US" dirty="0"/>
          </a:p>
        </p:txBody>
      </p:sp>
      <p:grpSp>
        <p:nvGrpSpPr>
          <p:cNvPr id="12" name="组合 11"/>
          <p:cNvGrpSpPr/>
          <p:nvPr/>
        </p:nvGrpSpPr>
        <p:grpSpPr>
          <a:xfrm>
            <a:off x="7927340" y="1573530"/>
            <a:ext cx="3370580" cy="3571875"/>
            <a:chOff x="12175" y="2663"/>
            <a:chExt cx="5308" cy="5625"/>
          </a:xfrm>
        </p:grpSpPr>
        <p:pic>
          <p:nvPicPr>
            <p:cNvPr id="102" name="图片 101"/>
            <p:cNvPicPr/>
            <p:nvPr/>
          </p:nvPicPr>
          <p:blipFill>
            <a:blip r:embed="rId1"/>
            <a:stretch>
              <a:fillRect/>
            </a:stretch>
          </p:blipFill>
          <p:spPr>
            <a:xfrm>
              <a:off x="12175" y="3504"/>
              <a:ext cx="5308" cy="4785"/>
            </a:xfrm>
            <a:prstGeom prst="rect">
              <a:avLst/>
            </a:prstGeom>
            <a:noFill/>
            <a:ln w="9525">
              <a:noFill/>
            </a:ln>
          </p:spPr>
        </p:pic>
        <p:sp>
          <p:nvSpPr>
            <p:cNvPr id="6" name="文本框 5"/>
            <p:cNvSpPr txBox="1"/>
            <p:nvPr/>
          </p:nvSpPr>
          <p:spPr>
            <a:xfrm>
              <a:off x="13712" y="2663"/>
              <a:ext cx="2539" cy="655"/>
            </a:xfrm>
            <a:prstGeom prst="rect">
              <a:avLst/>
            </a:prstGeom>
            <a:noFill/>
          </p:spPr>
          <p:txBody>
            <a:bodyPr wrap="square" lIns="0" tIns="0" rIns="0" bIns="0" rtlCol="0" anchor="ctr">
              <a:normAutofit fontScale="90000"/>
            </a:bodyPr>
            <a:p>
              <a:pPr algn="l">
                <a:lnSpc>
                  <a:spcPct val="125000"/>
                </a:lnSpc>
                <a:spcAft>
                  <a:spcPts val="500"/>
                </a:spcAft>
              </a:pPr>
              <a:r>
                <a:rPr lang="zh-CN" altLang="en-US" sz="2000" dirty="0"/>
                <a:t>二、深度图采样</a:t>
              </a:r>
              <a:endParaRPr lang="zh-CN" altLang="en-US" sz="2000" dirty="0"/>
            </a:p>
          </p:txBody>
        </p:sp>
      </p:grpSp>
      <p:grpSp>
        <p:nvGrpSpPr>
          <p:cNvPr id="13" name="组合 12"/>
          <p:cNvGrpSpPr/>
          <p:nvPr/>
        </p:nvGrpSpPr>
        <p:grpSpPr>
          <a:xfrm>
            <a:off x="4514215" y="3908425"/>
            <a:ext cx="4389120" cy="2585085"/>
            <a:chOff x="6800" y="6238"/>
            <a:chExt cx="6912" cy="4071"/>
          </a:xfrm>
        </p:grpSpPr>
        <p:pic>
          <p:nvPicPr>
            <p:cNvPr id="103" name="图片 102"/>
            <p:cNvPicPr/>
            <p:nvPr/>
          </p:nvPicPr>
          <p:blipFill>
            <a:blip r:embed="rId2"/>
            <a:stretch>
              <a:fillRect/>
            </a:stretch>
          </p:blipFill>
          <p:spPr>
            <a:xfrm>
              <a:off x="6800" y="7163"/>
              <a:ext cx="6912" cy="3147"/>
            </a:xfrm>
            <a:prstGeom prst="rect">
              <a:avLst/>
            </a:prstGeom>
            <a:noFill/>
            <a:ln w="9525">
              <a:noFill/>
            </a:ln>
          </p:spPr>
        </p:pic>
        <p:sp>
          <p:nvSpPr>
            <p:cNvPr id="8" name="文本框 7"/>
            <p:cNvSpPr txBox="1"/>
            <p:nvPr/>
          </p:nvSpPr>
          <p:spPr>
            <a:xfrm>
              <a:off x="8029" y="6238"/>
              <a:ext cx="4455" cy="782"/>
            </a:xfrm>
            <a:prstGeom prst="rect">
              <a:avLst/>
            </a:prstGeom>
            <a:noFill/>
          </p:spPr>
          <p:txBody>
            <a:bodyPr wrap="square" lIns="0" tIns="0" rIns="0" bIns="0" rtlCol="0" anchor="ctr">
              <a:normAutofit/>
            </a:bodyPr>
            <a:p>
              <a:pPr algn="l">
                <a:lnSpc>
                  <a:spcPct val="125000"/>
                </a:lnSpc>
                <a:spcAft>
                  <a:spcPts val="500"/>
                </a:spcAft>
              </a:pPr>
              <a:r>
                <a:rPr lang="zh-CN" altLang="en-US" sz="2000" dirty="0"/>
                <a:t>三、多视图采样点融合</a:t>
              </a:r>
              <a:endParaRPr lang="zh-CN" altLang="en-US" sz="2000" dirty="0"/>
            </a:p>
          </p:txBody>
        </p:sp>
      </p:grpSp>
      <p:grpSp>
        <p:nvGrpSpPr>
          <p:cNvPr id="14" name="组合 13"/>
          <p:cNvGrpSpPr/>
          <p:nvPr/>
        </p:nvGrpSpPr>
        <p:grpSpPr>
          <a:xfrm>
            <a:off x="332740" y="3411855"/>
            <a:ext cx="4563110" cy="2545080"/>
            <a:chOff x="508" y="5320"/>
            <a:chExt cx="7186" cy="4008"/>
          </a:xfrm>
        </p:grpSpPr>
        <p:pic>
          <p:nvPicPr>
            <p:cNvPr id="104" name="图片 103"/>
            <p:cNvPicPr/>
            <p:nvPr/>
          </p:nvPicPr>
          <p:blipFill>
            <a:blip r:embed="rId3"/>
            <a:stretch>
              <a:fillRect/>
            </a:stretch>
          </p:blipFill>
          <p:spPr>
            <a:xfrm>
              <a:off x="508" y="6102"/>
              <a:ext cx="7187" cy="3227"/>
            </a:xfrm>
            <a:prstGeom prst="rect">
              <a:avLst/>
            </a:prstGeom>
            <a:noFill/>
            <a:ln w="9525">
              <a:noFill/>
            </a:ln>
          </p:spPr>
        </p:pic>
        <p:sp>
          <p:nvSpPr>
            <p:cNvPr id="9" name="文本框 8"/>
            <p:cNvSpPr txBox="1"/>
            <p:nvPr/>
          </p:nvSpPr>
          <p:spPr>
            <a:xfrm>
              <a:off x="2702" y="5320"/>
              <a:ext cx="3257" cy="782"/>
            </a:xfrm>
            <a:prstGeom prst="rect">
              <a:avLst/>
            </a:prstGeom>
            <a:noFill/>
          </p:spPr>
          <p:txBody>
            <a:bodyPr wrap="square" lIns="0" tIns="0" rIns="0" bIns="0" rtlCol="0" anchor="ctr">
              <a:normAutofit/>
            </a:bodyPr>
            <a:p>
              <a:pPr algn="l">
                <a:lnSpc>
                  <a:spcPct val="125000"/>
                </a:lnSpc>
                <a:spcAft>
                  <a:spcPts val="500"/>
                </a:spcAft>
              </a:pPr>
              <a:r>
                <a:rPr lang="zh-CN" altLang="en-US" sz="2000" dirty="0"/>
                <a:t>四、</a:t>
              </a:r>
              <a:r>
                <a:rPr lang="en-US" altLang="zh-CN" sz="2000" dirty="0"/>
                <a:t>3D</a:t>
              </a:r>
              <a:r>
                <a:rPr lang="zh-CN" altLang="en-US" sz="2000" dirty="0"/>
                <a:t>模型提取</a:t>
              </a:r>
              <a:endParaRPr lang="zh-CN" altLang="en-US" sz="2000" dirty="0"/>
            </a:p>
          </p:txBody>
        </p:sp>
      </p:grpSp>
      <p:grpSp>
        <p:nvGrpSpPr>
          <p:cNvPr id="11" name="组合 10"/>
          <p:cNvGrpSpPr/>
          <p:nvPr/>
        </p:nvGrpSpPr>
        <p:grpSpPr>
          <a:xfrm>
            <a:off x="1470660" y="1024890"/>
            <a:ext cx="5902960" cy="2352675"/>
            <a:chOff x="2702" y="1928"/>
            <a:chExt cx="9296" cy="3705"/>
          </a:xfrm>
        </p:grpSpPr>
        <p:pic>
          <p:nvPicPr>
            <p:cNvPr id="101" name="图片 100"/>
            <p:cNvPicPr/>
            <p:nvPr/>
          </p:nvPicPr>
          <p:blipFill>
            <a:blip r:embed="rId4"/>
            <a:stretch>
              <a:fillRect/>
            </a:stretch>
          </p:blipFill>
          <p:spPr>
            <a:xfrm>
              <a:off x="2702" y="2663"/>
              <a:ext cx="9297" cy="2971"/>
            </a:xfrm>
            <a:prstGeom prst="rect">
              <a:avLst/>
            </a:prstGeom>
            <a:noFill/>
            <a:ln w="9525">
              <a:noFill/>
            </a:ln>
          </p:spPr>
        </p:pic>
        <p:sp>
          <p:nvSpPr>
            <p:cNvPr id="10" name="文本框 9"/>
            <p:cNvSpPr txBox="1"/>
            <p:nvPr/>
          </p:nvSpPr>
          <p:spPr>
            <a:xfrm>
              <a:off x="6213" y="1928"/>
              <a:ext cx="3018" cy="735"/>
            </a:xfrm>
            <a:prstGeom prst="rect">
              <a:avLst/>
            </a:prstGeom>
            <a:noFill/>
          </p:spPr>
          <p:txBody>
            <a:bodyPr wrap="square" lIns="0" tIns="0" rIns="0" bIns="0" rtlCol="0" anchor="ctr">
              <a:normAutofit/>
            </a:bodyPr>
            <a:p>
              <a:pPr algn="l">
                <a:lnSpc>
                  <a:spcPct val="125000"/>
                </a:lnSpc>
                <a:spcAft>
                  <a:spcPts val="500"/>
                </a:spcAft>
              </a:pPr>
              <a:r>
                <a:rPr lang="zh-CN" altLang="en-US" sz="2000" dirty="0"/>
                <a:t>一、深度图恢复</a:t>
              </a:r>
              <a:endParaRPr lang="zh-CN" altLang="en-US" sz="20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up)">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文本占位符 3"/>
          <p:cNvSpPr>
            <a:spLocks noGrp="1"/>
          </p:cNvSpPr>
          <p:nvPr/>
        </p:nvSpPr>
        <p:spPr>
          <a:xfrm>
            <a:off x="932180" y="576580"/>
            <a:ext cx="6760210" cy="1121410"/>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7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800" dirty="0"/>
              <a:t>Part1 </a:t>
            </a:r>
            <a:r>
              <a:rPr lang="zh-CN" sz="4800" dirty="0"/>
              <a:t>深度图采样</a:t>
            </a:r>
            <a:endParaRPr lang="zh-CN" sz="4800" dirty="0"/>
          </a:p>
        </p:txBody>
      </p:sp>
      <p:sp>
        <p:nvSpPr>
          <p:cNvPr id="2" name="文本框 1"/>
          <p:cNvSpPr txBox="1"/>
          <p:nvPr/>
        </p:nvSpPr>
        <p:spPr>
          <a:xfrm>
            <a:off x="1096010" y="1660525"/>
            <a:ext cx="5120005" cy="4074160"/>
          </a:xfrm>
          <a:prstGeom prst="rect">
            <a:avLst/>
          </a:prstGeom>
          <a:noFill/>
        </p:spPr>
        <p:txBody>
          <a:bodyPr wrap="square" lIns="0" tIns="0" rIns="0" bIns="0" rtlCol="0" anchor="ctr">
            <a:normAutofit/>
          </a:bodyPr>
          <a:p>
            <a:pPr algn="l">
              <a:lnSpc>
                <a:spcPct val="125000"/>
              </a:lnSpc>
              <a:spcAft>
                <a:spcPts val="500"/>
              </a:spcAft>
            </a:pPr>
            <a:r>
              <a:rPr lang="zh-CN" altLang="en-US" dirty="0"/>
              <a:t>得到深度图以后，首先对深度图进行非均匀采样以获得每帧的三维点集，非均匀采样主要根据局部区域深度是否平滑来确定采样半径。</a:t>
            </a:r>
            <a:endParaRPr lang="zh-CN" altLang="en-US" dirty="0"/>
          </a:p>
          <a:p>
            <a:pPr algn="l">
              <a:lnSpc>
                <a:spcPct val="125000"/>
              </a:lnSpc>
              <a:spcAft>
                <a:spcPts val="500"/>
              </a:spcAft>
            </a:pPr>
            <a:r>
              <a:rPr lang="zh-CN" altLang="en-US" dirty="0"/>
              <a:t>对于平滑的部分，我们认为细节较少，采样半径增大，反之，采样半径减小。</a:t>
            </a:r>
            <a:endParaRPr lang="zh-CN" altLang="en-US" dirty="0"/>
          </a:p>
          <a:p>
            <a:pPr algn="l">
              <a:lnSpc>
                <a:spcPct val="125000"/>
              </a:lnSpc>
              <a:spcAft>
                <a:spcPts val="500"/>
              </a:spcAft>
            </a:pPr>
            <a:r>
              <a:rPr lang="zh-CN" altLang="en-US" dirty="0"/>
              <a:t>这样可以在不损失细节的基础上减少采样点。接着我们对每个采样点进行多帧的深度一致性度量，剔除部分深度误差较大的三维点。采样效果如下图所示</a:t>
            </a:r>
            <a:endParaRPr lang="zh-CN" altLang="en-US" dirty="0"/>
          </a:p>
        </p:txBody>
      </p:sp>
      <p:pic>
        <p:nvPicPr>
          <p:cNvPr id="100" name="图片 99"/>
          <p:cNvPicPr/>
          <p:nvPr/>
        </p:nvPicPr>
        <p:blipFill>
          <a:blip r:embed="rId1"/>
          <a:stretch>
            <a:fillRect/>
          </a:stretch>
        </p:blipFill>
        <p:spPr>
          <a:xfrm>
            <a:off x="6411595" y="1552575"/>
            <a:ext cx="5149850" cy="46196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实验原理</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4" name="文本框 3"/>
          <p:cNvSpPr txBox="1"/>
          <p:nvPr/>
        </p:nvSpPr>
        <p:spPr>
          <a:xfrm>
            <a:off x="921385" y="178435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sz="2400" dirty="0"/>
          </a:p>
        </p:txBody>
      </p:sp>
      <p:sp>
        <p:nvSpPr>
          <p:cNvPr id="6" name="文本框 5"/>
          <p:cNvSpPr txBox="1"/>
          <p:nvPr/>
        </p:nvSpPr>
        <p:spPr>
          <a:xfrm>
            <a:off x="921385" y="1403350"/>
            <a:ext cx="8459470" cy="1523365"/>
          </a:xfrm>
          <a:prstGeom prst="rect">
            <a:avLst/>
          </a:prstGeom>
          <a:noFill/>
        </p:spPr>
        <p:txBody>
          <a:bodyPr wrap="square" lIns="0" tIns="0" rIns="0" bIns="0" rtlCol="0" anchor="ctr">
            <a:normAutofit lnSpcReduction="10000"/>
          </a:bodyPr>
          <a:p>
            <a:pPr algn="l">
              <a:lnSpc>
                <a:spcPct val="125000"/>
              </a:lnSpc>
              <a:spcAft>
                <a:spcPts val="500"/>
              </a:spcAft>
            </a:pPr>
            <a:r>
              <a:rPr lang="zh-CN" altLang="en-US" dirty="0"/>
              <a:t>利用拉普拉斯算子求卷积计算深度图像的二阶微分，根据二阶微分的大小计算采样的概率，根据概率值决定是否采样</a:t>
            </a:r>
            <a:endParaRPr lang="zh-CN" altLang="en-US" dirty="0"/>
          </a:p>
          <a:p>
            <a:pPr algn="l">
              <a:lnSpc>
                <a:spcPct val="125000"/>
              </a:lnSpc>
              <a:spcAft>
                <a:spcPts val="500"/>
              </a:spcAft>
            </a:pPr>
            <a:endParaRPr lang="zh-CN" altLang="en-US" dirty="0"/>
          </a:p>
          <a:p>
            <a:pPr algn="l">
              <a:lnSpc>
                <a:spcPct val="125000"/>
              </a:lnSpc>
              <a:spcAft>
                <a:spcPts val="500"/>
              </a:spcAft>
            </a:pPr>
            <a:endParaRPr lang="zh-CN" altLang="en-US" dirty="0"/>
          </a:p>
        </p:txBody>
      </p:sp>
      <p:pic>
        <p:nvPicPr>
          <p:cNvPr id="8" name="图片 7"/>
          <p:cNvPicPr>
            <a:picLocks noChangeAspect="1"/>
          </p:cNvPicPr>
          <p:nvPr/>
        </p:nvPicPr>
        <p:blipFill>
          <a:blip r:embed="rId1"/>
          <a:stretch>
            <a:fillRect/>
          </a:stretch>
        </p:blipFill>
        <p:spPr>
          <a:xfrm>
            <a:off x="730250" y="2256155"/>
            <a:ext cx="10579100" cy="3724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运行结果</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8" name="图片 7"/>
          <p:cNvPicPr>
            <a:picLocks noChangeAspect="1"/>
          </p:cNvPicPr>
          <p:nvPr/>
        </p:nvPicPr>
        <p:blipFill>
          <a:blip r:embed="rId1"/>
          <a:stretch>
            <a:fillRect/>
          </a:stretch>
        </p:blipFill>
        <p:spPr>
          <a:xfrm>
            <a:off x="894080" y="1785620"/>
            <a:ext cx="5140325" cy="3855720"/>
          </a:xfrm>
          <a:prstGeom prst="rect">
            <a:avLst/>
          </a:prstGeom>
        </p:spPr>
      </p:pic>
      <p:pic>
        <p:nvPicPr>
          <p:cNvPr id="9" name="图片 8"/>
          <p:cNvPicPr>
            <a:picLocks noChangeAspect="1"/>
          </p:cNvPicPr>
          <p:nvPr/>
        </p:nvPicPr>
        <p:blipFill>
          <a:blip r:embed="rId2"/>
          <a:stretch>
            <a:fillRect/>
          </a:stretch>
        </p:blipFill>
        <p:spPr>
          <a:xfrm>
            <a:off x="6207125" y="1947545"/>
            <a:ext cx="5094605" cy="3531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3" name="标题 2"/>
          <p:cNvSpPr>
            <a:spLocks noGrp="1"/>
          </p:cNvSpPr>
          <p:nvPr>
            <p:ph type="title"/>
          </p:nvPr>
        </p:nvSpPr>
        <p:spPr>
          <a:xfrm>
            <a:off x="981710" y="120015"/>
            <a:ext cx="1825625" cy="600075"/>
          </a:xfrm>
        </p:spPr>
        <p:txBody>
          <a:bodyPr>
            <a:noAutofit/>
          </a:bodyPr>
          <a:lstStyle/>
          <a:p>
            <a:r>
              <a:rPr lang="zh-CN" altLang="en-US" dirty="0"/>
              <a:t>运行结果</a:t>
            </a:r>
            <a:endParaRPr lang="zh-CN" altLang="en-US" dirty="0"/>
          </a:p>
        </p:txBody>
      </p:sp>
      <p:sp>
        <p:nvSpPr>
          <p:cNvPr id="5" name="文本框 4"/>
          <p:cNvSpPr txBox="1"/>
          <p:nvPr/>
        </p:nvSpPr>
        <p:spPr>
          <a:xfrm>
            <a:off x="556260" y="210312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sp>
        <p:nvSpPr>
          <p:cNvPr id="7" name="文本框 6"/>
          <p:cNvSpPr txBox="1"/>
          <p:nvPr/>
        </p:nvSpPr>
        <p:spPr>
          <a:xfrm>
            <a:off x="801370" y="6706870"/>
            <a:ext cx="914400" cy="914400"/>
          </a:xfrm>
          <a:prstGeom prst="rect">
            <a:avLst/>
          </a:prstGeom>
          <a:noFill/>
        </p:spPr>
        <p:txBody>
          <a:bodyPr wrap="none" lIns="0" tIns="0" rIns="0" bIns="0" rtlCol="0" anchor="ctr">
            <a:normAutofit/>
          </a:bodyPr>
          <a:p>
            <a:pPr algn="l">
              <a:lnSpc>
                <a:spcPct val="125000"/>
              </a:lnSpc>
              <a:spcAft>
                <a:spcPts val="500"/>
              </a:spcAft>
            </a:pPr>
            <a:endParaRPr lang="zh-CN" altLang="en-US" dirty="0"/>
          </a:p>
        </p:txBody>
      </p:sp>
      <p:pic>
        <p:nvPicPr>
          <p:cNvPr id="9" name="图片 8"/>
          <p:cNvPicPr>
            <a:picLocks noChangeAspect="1"/>
          </p:cNvPicPr>
          <p:nvPr/>
        </p:nvPicPr>
        <p:blipFill>
          <a:blip r:embed="rId1"/>
          <a:stretch>
            <a:fillRect/>
          </a:stretch>
        </p:blipFill>
        <p:spPr>
          <a:xfrm>
            <a:off x="495300" y="1606550"/>
            <a:ext cx="5908040" cy="4431030"/>
          </a:xfrm>
          <a:prstGeom prst="rect">
            <a:avLst/>
          </a:prstGeom>
        </p:spPr>
      </p:pic>
      <p:pic>
        <p:nvPicPr>
          <p:cNvPr id="10" name="图片 9"/>
          <p:cNvPicPr>
            <a:picLocks noChangeAspect="1"/>
          </p:cNvPicPr>
          <p:nvPr/>
        </p:nvPicPr>
        <p:blipFill>
          <a:blip r:embed="rId2"/>
          <a:stretch>
            <a:fillRect/>
          </a:stretch>
        </p:blipFill>
        <p:spPr>
          <a:xfrm>
            <a:off x="6203950" y="1799590"/>
            <a:ext cx="5676265" cy="4044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2604,&quot;width&quot;:14880}"/>
</p:tagLst>
</file>

<file path=ppt/tags/tag3.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Dk2Zjg0MjIwNjQwNjFkZjQ3ZDdmOTI4M2Q2MGMxYzgifQ=="/>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c1MjU5NjQ2MTE0IiwKCSJHcm91cElkIiA6ICIyNjA5NzcxNyIsCgkiSW1hZ2UiIDogImlWQk9SdzBLR2dvQUFBQU5TVWhFVWdBQUF6b0FBQUNJQ0FZQUFBQXZXNTVYQUFBQUNYQklXWE1BQUFzVEFBQUxFd0VBbXB3WUFBQWdBRWxFUVZSNG5PM2RmWHpOOWYvSDhlYzV1Mmlia2FHWlhQVk5GeTZpWnVVaWw5L0lyWFZodnFWUzVMSllNVVJHS1VvdVVpR2h2bWlacmNnMDMvcWhJaUpTS25OUmtZcGJtNmdKbzVuTnp0azU1L2ZIT3AvTzJUbG5HNDFkOUxqZmJ0MDZuK3ZQM003cnZEK3Y5OVZIQW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5WXl2c0cvbzdXclZ0dmxIUkxlZDhIS2g2SHcvSFZybDI3MnBiM2ZWUWt4QXQ4SVY0OEVTL3doWGp4Ukx6QWwvS09GM041WGJpTUVGVHd5bVF5dFNudmU2aUFpQmQ0UmJ4NFJiekFLK0xGSytJRlhwVjN2UGlYNThYTFNscGFXbm5mQWlxUXFLaW84cjZGQ28xNGdTdmlwWGpFQzF3Ukw4VWpYdUNxSXNSTFpXL1JBUUFBQUFBUEpEb0FBQUFBcWh3U0hRQUFBQUJWRG9rT0FBQUFnQ3FIUkFjQUFBQkFsVU9pQXdBQUFLREtJZEVCQUFBQVVPV1E2QUFBQUFDb2NraDBBQUFBQUZRNUpEb0FBQUFBcWh3U0hRQUFBQUJWRG9rT0FBQUFnQ3FIUkFjQUFBQkFsVU9pQXdBQUFLREtJZEVCQUFBQVVPV1E2QUFBQUFDb2NraDBBQUFBQUZRNUpEb0FBQUFBcWh3U25Zc2tKeWRIcTFldkx0VytWcXRWYVdscEYvaU95c2J4NDhkbHQ5dkwrelpReWZ6ODg4OUtUazR1azNPZFBuM2E1M2N3SnlkSEZvdWxUSzZUazVPanpNeE1yOXVPSGoycXJLeXNVcCtyck80SjhPYk1tVE5lMTU4K2ZmcTh6dmZ6eno5cjRzU0pjamdjSmU2Yms1T2plZlBtNmFlZmZ2TFlscGFXcG9TRUJKL0hXcTNXWXMvOTdydnZudmZmZ0grT2kxVytsSWJkYmxkdWJxNk9Ieit1akl3TUhUdDJ6T3QrMzM3N3JRNGZQbnplMTNGRitlTE92N3h2b0txeTIrMHltLy9LSTQ4ZlA2NW5uMzFXZDkxMWw3SE80WERJWkRKNUhKdWRuYTJoUTRjYXlZN0ZZaW54eDcxMjdkckc1NXljSE4xNjY2MWF1M2F0YXRXcVpkelB5Wk1uU3p6MnpqdnZMUFk2YTlhc01UNmZPWE5HUTRjT1ZjK2VQVFZ3NE1CaWp3TmNmZi85OTNybGxWZjAwRU1QRmJ2ZmlSTW4zSlpEUTBOMXlTV1hHTXVwcWFtYVBuMjZQdmpnQTlXdFc5ZmorTEZqeHlvd01GQ3paczFTWUdDZzB0UFRkYzg5OXhSN3pkVFVWRjF4eFJVZTY5OTg4MDE5L1BISFdySmtpZXJVcVdPc1AzNzh1R0pqWTNYRkZWZG96cHc1eFo1YmtrNmRPcVZ1M2JwcDQ4YU5xbG16Wm9uNzQ1L2o3cnZ2UHVkajNucnJMWVdFaEJqTERvZEQ5OTEzbjVZdlg2NGFOV29ZNjdPenMzWFhYWGZwelRmZlZKTW1UYzdwR3VIaDRmcjg4OCsxY2VOR2RlL2V2ZGg5bHk1ZHF2WHIxMnZvMEtGdTYyMDJtNlpQbjY2T0hUdjZQRFkyTmxhZE9uVnlLMDhtVHB5bzZPaG9kZXpZVVRObXpOQ05OOTZvNnRXcm45UDk0NS9sWXBVdnAwK2ZWbXhzckd3Mm0ydzJtd29LQ21TMVdtV3hXR1N4V0pTZm42K0NnZ0lGQlFVcEtDaElJU0VoNnQ2OXUrTGk0dHpPczJmUEhzWEd4bXJac21WLzQ2OHVSUG5paVVUbkFway9mNzcyN3QycmhRc1grdHhuekpneDZ0cTFxMkppWW9vOTE1ZGZmcW5SbzBjWHU4OVhYMzBsUHo4L1NZVUZuY1ZpY2F0OXk4ek1kRXV5WExtMkh2MzIyMi9hdkhtelIwRnkrdlJwZGUzYTFWaTJXcTE2NG9rbkZCSVNvZ2NlZUtEWWV3UE9WNDhlUGR5V24zenlTZlh1M1Z1U2RPalFJYzJkTzFjbWswbHZ2ZldXeG80ZDYzSDhndzgrcURGanhtaml4SW1hT1hPbXNYN3IxcTFlcjllcFV5ZTM1VE5uemhpMWVmMzc5OWZ1M2J1VmxKU2tSeDU1eE5objRjS0Z1dlRTU3pWaHdnU2pRcUkwRDJKSGp4NVZibTZ1MTIwUkVSRnVGU1g0WjhqSXlIQjdRSW1LaXRJWFgzeWh3TUJBbjhzMm04M3RIUHYyN1ZPMWF0Vmt0Vm85SHVTNmRPbWlWYXRXYWZEZ3dXN3JuWlZkdi83NnE4OXlRcExHangvdmRiMnpjdURnd1lOS1RrNld6V1p6S3k5dXZmVldYWFBOTlVwUFQ5Zmh3NGVWa3BMaWR2ekxMNytzRGgwNmFPalFvUm81Y3FSdXVPRUczWERERFRwNThxVFhwQWtvQzMrM2ZLbGV2YnFlZWVZWm1Vd21CUVFFS0NBZ1FJR0JnVHB4NG9RZWV1Z2h0MWoxSlNjblI1TW1UWkxGWWpHdVhacjduakZqUnJIN1VMNzhoVVRuQXZuKysrL1Z1SEZqbjlzdEZvdSsvUEpMdHdJblB6OWZGb3RGT1RrNWt2N3FadENwVTZkU2RXVnp0dG80ajNlMjROU3VYZHRJZXI3KyttdmpDKzZyZG52UW9FRWVRZURhZEh2MjdGbkZ4OGNyTXpOVENRa0pialVndVBBaUl5TzdTU3JZdFd2WE5ra0Y1WDAvSlltS2lqcW5iZGRkZDUyV0xsMXFMS2VtcGlvOFBGemR1blhUTmRkY0k2bXcxbXJVcUZFS0R3L1h4SWtUTlhMa1NOV3VYZHVqWmJGTGx5NktpWW5SMnJWcnRXZlBIb1dGaFVtU1d3MTRjWHIxNnVYUkpXM1BuajE2KysyM1BmYTkvZmJiamMrbGlkY0hIM3pRNXpadmxRMDRQNVV0WHY2dTFhdFhxMlBIamg0UGNhN2VlZWNkdCtXaTM5Y1BQL3hRZm41K3NscXR5c2pJMEZWWFhlVzIvWWNmZnRDLy92VXY0eUV1TEN4TTJkblpHamR1blByMjdhdEhIMzFVQXdjTzFJd1pNOVN3WVVQOThNTVBHamh3b01hUEg2OU9uVG9wT1RsWjhmSHhIdmZWdG0xYjllN2RXd2tKQ1pvM2I1N1dyVnNudTkzdTF0SlZ0TXg2NElFSDlNUVRUNVR1SHdjbHFtenhVcDdsaXlRMWJkclVZNTJ6OHFHa0pNZGlzV2o4K1BGcTNMaXgvdmUvLzVWcDhrSDU4aGNTblFzZ0x5OVAzM3p6alc2NjZTYWYrMnpjdUZGMTZ0UlJ5NVl0alhXelpzMVNhbXFxc2V5c0VTdnRlSjBqUjQ2b1Y2OWV4dkw5OTk5dkhKK1ptYW5RME5CU0JkS1NKVXQ4dHVnY1BueFk4Zkh4c3R2dGV1T05OMVNyVmkzWmJEYWpOUWtYUmJUSlpCb2JHUm1aSldtRnBGV25UNS9lZXVEQWdmenl2akZ2WEwvVFRsdTJiTkhjdVhPOWJ2T1dPRy9ac2tWMTY5WlZxMWF0ZFBUb1VRMGZQbHo1K2ZsYXZIaXg2dGV2cjltelordnh4eC9YenovL3JQajRlRldyVnMwNGRzeVlNZXJWcTVkYXRXcWw5UFIwU2ZKWjAxWFV4eDkvN0xFdVB6OWYwZEhSZXVxcHAwcnN4bE1jdWhaY05KVW1YcUtqb3pWMDZGQVZGQlErWHpadTNGaDkrdlJSUmthR3dzTENqR1hYL1FNQ0Fvemx2THc4ZmZEQkI1bzNiNTVHamh4NTN2ZFJ1M1p0K2ZuNUtUMDlYWTg5OXBoSEdSUVhGNmZVMUZUVnExZFBrbFJRVUtBUkkwWW9KQ1JFc2JHeDh2ZjNWK3ZXcmZYcXE2L3FwWmRlMHN5Wk05V3laVXYxN3QxYkZvdEZuMzMybWRxMWE2Zk9uVHQ3WERzdUxrNEZCUVd5MisxS1NVblI0NDgvYm5TcDd0YXRteElURTlXd1lVTmpmeXJheWx5bGlSZXAvTXFYblR0M2F2anc0Vjd2eVZteDNMNTllNS8zdldIREJzWEh4K3ZZc1dNNmVQQ2dPblRvVU9MZmFyRll0SDc5ZXJmaEJyNVF2dnlGUk9jQzJMcDFxeHdPaHhZdlhxeWJicnJKTFpseFdybHlwVTZlUEtsZHUzWXBNakpTa3ZUVVUwL3BxYWVlMGtjZmZhU0pFeWVlODRRRURSczJWRnBhbXBHVXVBYkVxbFdyMUxwMWE3ZjluUUdmbHBhbThQQnc0K0h3L3Z2djk5bWlFeFFVcEZhdFdtbmt5SkVLQ1FsUlptYW1ZbU5qOWZMTEwzdlUrdUhDTXBsTXRTUTlLdW5SR2pWcVpFZEdScjdyY0RoU2YvLzk5ODIvL3ZwcjZaN2tMd0p2NDEzMjdkdm5jNXMzbjN6eWllNjQ0dzd0MkxGREV5ZE9WRmhZbUJJVEV4VWVIaTVKdXVtbW03Um8wU0tOSHo5ZXZYcjEwckJodzR4dUFLR2hvV3JWcXBYYitZcDJVU3VPcnhwRFg5MTRRa05EOWVtbm54ckx2Lzc2cTl0MlowdXRyNjRGbDE5K2VhbnZEYVZYR2VKbDZ0U3BYdGRIUlVVcEtTbXB4Ty9HeXBVcmRlYk1HVjE2NmFYR2NTVkpURXowS0tQYXRXdm4xb3J2N1R5dUxTdHBhV202L2ZiYjFiMTdkd1VFQk1oaXNhaHo1ODZxVnEyYUxCYUxac3lZWVl4aE1Kdk5takJoZ2hvMmJHZ01tZzRJQ0RER3F3WUZCVWtxalBuZmYvOWRNVEV4YmhWdjFhdFg1d0h1SXFnTThTS1ZiL255eFJkZmVEMmZzd3VvcisxU1lUZlZvS0FnelprelJ6MTc5aXgyWHlkdmNVajVVaklTblF0ZzJiSmw2dE9uajNKemN6VjI3RmlQQVdaYnQyN1ZnUU1ITkhqd1lJMGNPVkp6NTg1MVMwSTJiZG9rU2NyS3lsS3RXclZLVlZoRlJVVnAwYUpGSHVzTENncjArdXV2RzRPb1hVVkVST2kyMjI3VGlCRWpaTEZZOU5oamp5azFOVldOR2pXUzJXeld2SG56OVAzMzMrdTExMTZUM1c3WG9VT0hWS2RPSFUyWU1FRlNZVUNOSGoxYVYxeHhoYTY4OHNwei9uZENtYXBoTXBrR20weW13UkVSRVdjaUlpTGVzOXZ0NytibDVXMzg0WWNmS3ZVMFJWYXJWZHUyYmRPZ1FZTTBiZG8wdFdqUlFwOSsrcW1pbzZNOTlyM2lpaXZVb1VNSFpXWm1LaVlteHBqRnhqbUdvR0hEaGo0SGxrcUZoWVByUkFPUzUzaWVzV1BIS2p3ODNHZWlVM1NDRVY5akhueDFMYWdzTXk1V2NoVXVYc2FQSDYrOWUvZjYzRDVreUJDZkxlZHIxcXhSYm02dXgweFRtemR2THZHNnJxMmZUbHUyYkpHZm41OHlNakxVcDA4Zmo0ZXc5dTNiNjUxMzNuSHJudDJuVHg5RlJVVnAvZnIxeXMzTjFhT1BQcXB0MjdZVlc2dnRsSkNRb01tVEo3dkZhOWV1WGJWbzBhSi9WQmViQ3F6Q3hVdFpPZC95eGVuRWlSUHEwYU9ITWZHVDlGZkY4SzIzM3VwMmZGWldsbEVCM2JoeFk4MmFOVXVuVHAyU0pOMXl5eTNuZGYrVUx5VWowU2xqVzdaczBZOC8vcWlYWDM1WjFhdFgxOWRmZjYzNCtIZzk5ZFJUa2dxVGc1a3paMnJJa0NFYU1HQ0Fzck96TldyVUtDMVlzRUN0V3JWU1ZsYVd2djMyVzBtRk05RDA3TmxUNjlldmQ3dEdqeDQ5bEpDUTROWjg3OXA5d1NrN08xdUhEeDlXa3laTk5HSENCRVZFUkhnTVRoMHpab3pHakJtajJyVnI2NldYWG5JYlpGMVFVS0RzN0d5UFlQMzQ0NCtWbloydHVMZzRWYXRXVFRObXpLaVFBOXNpSXlOdEpwUEpJY251Y0Rqc0pwUEpMc25oOHRudWNEZ2NMcC90SnBQSjRYQTQ3SkxzSnBQSjdpaHNnL1k0OXM5OWpHUC8vSy9vc2NZKzNxNWY1TnhlNzhYYnZVc3FLZk90SnFtdjJXenVXNjFhdGJPUmtaRnJIQTVIU2duSFZGZ0JBUUhxM0xtejNuNzdiYjMyMm11cVVhT0c4VDMrNVpkZk5HVElFQ05HQWdJQ2pKbW03cnZ2UGhVVUZCZ0ZnYzFtVTVzMmJVcDF6YTFidHlvNE9GaFdxMVgrL24vOVRHWmxaU2t0TFUwelo4NTBXMStVeFdKeDY1L3RheVkzVjZXWkVlNUNJbDdLTjE2Y2syWDRtbmt0SUNEQTR6djM1cHR2R3EwYi8vM3ZmOVdrU1pOem11YmNsMHN1dVVSbXM5a29WN3lOTlhBT3ZDNU9ZR0NnMjRPVnM2YmIyOFBXYTYrOUpxdlZhc1NBcjY3ZjNtTEVXNnZVaFVhOC9MUExsNkpjdXprN3YrZEZ1ejRYVjJuOXlTZWZsSGl2dm82dkRPVkxlU0xSS1VOLy9QR0hwaytmcm9FREJ4cTF3bE9tVE5Ibm4zOXUxTVI5ODgwM3FsbXpwdnIxNnllcHNEL3lUei85cExmZmZsdXRXclhTMHFWTDFhVkxGNldrcEdqS2xDbUtqWTFWang0OVpMVmFWYjkrZmVOYU5XdldWRmhZbURJek05MmFJbi8rK1djallPNjk5MTUxNzk1ZFU2Wk1VZnYyN1RWdDJqU2Y5NTZXbHFaeDQ4WnAzTGh4SmY2ZFI0NGMwZWpSb3hVV0ZxWlhYbmxGd2NIQjUvNlBkZkdZSmZtNTFyS1g5Tm5YZGwvN2VOdCtydGM1MTJOTHkrRndtUC9zZ2hCeFRnZVdnYTFidDVZNFcyQnhQL3l1RDBPalI0OVdURXlNaGd3Wm9obzFhaGhkTXAzTjlONzZMRHU3SFRqNStmbTVWUnJZYkRaRlIwZnJqVGZlVUtOR2pkejJEUTRPMXA0OWV6Umt5QkN2OTFhYXdjK1Z0T2FNZUNtbmVISEt5TWdvVlQvOG9qT3ViZHUyVGJObnozWkxsRnhuUHZQRk5VbHducTlveFZWcGVoVVVkNS9GclhPMnNMcVdiMUxoR0FPblhyMTZhZnIwNldyZXZMbCsrZVVYRFJ3NDBHMTdPYmI2RUMvLzBQS2xxUHZ1dTgvNDdCeGo1N3F1SktWcCtjVDVJZEVwUTZkT25kS1ZWMTZwQVFNR0dBVkcwNlpOMWJScFUyTVFkTHQyN1l6eEFzNTlYbnp4UlFVRkJTa2pJME9wcWFsYXZIaXhVbEpTMUxScFU2MWF0VXJWcTFkWGRIUzBubjc2YWJlQ2E4R0NCZHE0Y2FOU1UxUGw1K2VuenovL1hIRnhjVVkzc3VUa1pEVnIxa3lTTkduU0pPM2J0MDlQUHZtazJ6MlBIejllMmRuWnhuSlVWSlFhTldyazhZTjM5dXhaWFhiWlpabzVjNmI2OXUycmR1M2FhY3FVS1FvTURGUjJkcmFDZzRPOXRpcVZwMTI3ZGpuN2VaZ2ttYU9pb3N4Ly9QR0h1YUNnd0ZTN2RtM3oyYk5uemZuNStlYlEwRkN6eldZeldhMVdjM0J3c1BuUC81c0tDZ3JNTnB2TmJMUFp6QUVCQVdhNzNXNnkyKzFtZjM5L3M5MXVOd2NFQkpqc2Rydlpack1aNnh3T2g4blB6ODlzdDl2TmRydmQ3T2ZuWjNZNEhDYUh3MkUybTgxbWg4UGhYTysyN3MvUEp1ZG4xMlhuUGlhVHlTeko1SEE0SGpTWlRKN3Q2bi9Kay9TcHcrSFliVEtaM3QrNWMrZDJTV3JkdXZXckYvaWYzTTJOTjk3b2RURG84ODgvcjR5TURMMzY2cXVsbnYyc2J0MjZhdDY4dVpLVGsvWCsrKzk3YkM5YW9QbXE0WEl0c0p3dlZheFhyNTdYZ3V6NjY2OTM2N0x6MldlZktUNCtYaSs4OElMWFFkVEYrZjMzMzB1cy9mNzk5OS9QNlp4bGpYZ3AzM2h4OWNnamp4VGJZdWpONHNXTDNiclBTT2VlYk9mbTVocmZVNHZGb2pwMTZpZ3hNVkhYWG51dDIzNEhEaHpRWlpkZEpxdlZXcXJmZldjeVU3UkZwN2dIVVdkTFZVRkJnYzZjT2FPSWlBalZyRm5UNk9yajNMNW56NTZMM3BvakVTL2xIUzhWclh4eG5UTGQrVDB2T28yNnQrKzcyV3hXclZxMXZFNThVOVRRb1VPOXhsdGxLRi9LRTRsT0dXcmN1TEVXTEZpZ1ljT0crU3hndkhXZGNlNjdmUGx5ZGUvZTNhMG11bGF0V2xxL2ZyMU1KcFBIckJ4MzMzMjNrcE9UdFhidFd2WHMyVlBObWpWVFNrcUt3c1BEMWJWclY3ZnozSExMTFpvL2Y3NEdEeDVzakUvWXRtMmJObTNhNURiVm9pUWxKU1Y1MUpCOS92bm5Xcmh3b1NJaUl2VFNTeThaM1FvY0RvY21UcHlvQmcwYStCeXpVQUU0Sk5uUzB0S002azluNGxrWlJVWkczaURKclNCeU9CeG5UQ2JUSjNhN1BkVnF0YWJ1M2JzM3A1eHV6eEFjSE94UkdLeGJ0MDU3OXV6UjNMbHoxYng1YzBtRnM4OEVCQVNvUzVjdXhaNHZMQ3hNTld2VzFQcjE2MVZRVUNCL2YzK1ByZ1d1K3haMThPQkJyelZzZDl4eGg5ZnJwYVdsR1lYSG5qMTdOSG55WkVWR1J1cm1tMjgyYXV5OGNiNVB3ZFdqano1YTdOOVd3UkF2NVd6eDRzV2xhdEZ4VlRUSmtVclhYY1gxb1Mwcks4dUluZExVTURzZkRvdXkyKzFsTmhQbit2WHJGUmdZcUFZTkduamRQbUxFQ0dPSzRISkN2SlNEaWxhK3VIYng5elZHeDVzYU5Xcm80NDgvMW5mZmZhZHAwNlpwMnJScFBzYzhleHVITFZXNjh1V2lJOUVwWXlhVFNWT25UbFYrdnZ0TWpFZU9ITkh3NGNQMTNudnYrVHkyZS9mdWJ1TnVuSll2WDY3ZXZYdDdQRHpWcjE5ZmQ5eHhoeElTRW5Ubm5YY3FMQ3hNWVdGaFJuT3JxK3JWcStzLy8vbVBKazJhcE5kZWUwM3A2ZWw2K3Vtbk5XalFJS1BWeDZsLy8vNCtXM1FrOTc3VGl4WXQwdjc5K3pWNThtU2ZmeGN1bUd4Skd4d094OHBqeDQ2OWYvanc0Ynp5dnFIaUhEbHlSTk9uVDFlL2Z2M2NrdlpmZnZsRmI3NzVwaElURTcyK3NYM0RoZzBLRFEzVmpoMDcxS1ZMRnprY0RnMGVQRmhMbHk0MWFuVnIxNjZ0NTU1N1RtM2J0dFZ0dDkzbTlmcDE2OVoxSzdBV0xseW9EUnMyNlBMTEw5ZWNPWE44ampQYnRHbVRubm5tR2RXclYwODdkKzRzY2NhMm9VT0hhdGl3WWNaeTQ4YU5OVy9lUEkrdU9VVWRPWExFNDQzWktGT1ZKbDdPcDBXbk9MNG1KU2phdFMwakk4UG9DcDJXbHFhUFB2cEljK2JNMGFKRmk0eUpCMDZkT3FXUkkwY3FQVDFkSTBhTThIcmVFeWRPbEVsM3NnMGJObWo2OU9tNjU1NTdqRW9IWnpub2ZHZWN3K0V3eWlhVXFVb1RMMUw1bFM5bXMxbjE2dFhUbWpWcmpIVyt4dWpFeE1SNHJRRFl0V3VYeG93Wm80S0NBcmV5dzlYcDA2ZGx0Vm85SnRPaGZDa1ppYzRGNEsxbXlkbE56VnNpNDNUampUZEtrdHVFQVR0Mzd0VCsvZnMxYTlZc3I4Y01HREJBcTFldjFycDE2N3pPRXVKcXlKQWg2dCsvditMaTRyUi8vMzdkZlBQTmlvMk5kZHRuN3R5NXN0bHM2dHk1cy83NDR3OTE2OVpOMjdkdjE5cTFhejErSkZKU1VyUjA2Vkl0V0xEQVk2WXFYRkJmMk8zMi8xaXQxZy8yN3QxcktlK2JLWTI4dkR3OThjUVRhdGFzbWNmN1BRWU9IR2o4MENjbkozc005angwNkpCKytPRUhSVWRIS3pvNldsT21URkhUcGsxVnAwNGQ0K1c0VW1FMzBXZWZmVloxNnRReFlzbHA1ODZkU2t4TTFIdnZ2U2V6MmF4OSsvYnB3dzgvMU1LRkMvWEVFMDlvMGFKRmV2TEpKOTJTbmZ6OGZDMVlzRURMbHkvWFBmZmNvMUdqUnJtTlIvdmxsMS9VcTFjdmZmWFZWejVycjdPeXN2VGdndy9xOHNzdlYwWkdobGFzV0tGeDQ4YkpaREpwelpvMSt1YWJiNHlKU3FUU2phbkFPYXQwOFhJK0xUckZLVzNTOGUyMzM3cDFVN3Z0dHR1VW1abXBoeDkrV0pNblQxWkFRSUNtVHAycXNMQXd2ZlhXV3g1ajI0WU1HYUxnNEdDbHBhVVYrN3FCczJmUEdoVnlybDF1OXUvZkw2bXdDOTJNR1RQMDdydnZxblBuem00SlZiMTY5ZFNpUlF2akhWYmVLdWJ3dDFTNmVDbXY4c1Z1dHhzdHBxNnpwam4rZkkrT3Q1blU3cjc3Ym1NY3RkMXUxN0pseTdSNDhXTDE2dFZMbXpadDByaHg0OXdxMDNKemM1V1FrS0RVMUZSTm5qelpMY21oZkNrZEVwMEtidUhDaFlxSmlURzZKVGliUkowLzdNN3BEaE1URTB0TWRNNmVQYXNtVFpwbzNicDE4dlB6VTRjT0hlUndPTndLaWQyN2QydlZxbFZLVGs0MnBoM055Y25Sc21YTDFMNTllMTEzM1hVeW1VeGF1SENoRWhNVE5YUG1UT005UUxnNGR1M2E1ZGt4dVFMTHk4dFRmSHk4VHA4K3JkZGZmOTB0bWJCWUxMSllMQm8xYXBUeE1EVjc5bXkzNytUZ3dZT05MZ3BidG16UjVzMmJ0V0xGQ28vcjNILy8vY3JJeU5DNGNlTzBkT2xTTldyVXlKaXVkdWJNbVJvMmJKaE1KcE0yYjk2c1o1OTlWc09IRDFmejVzMzEwa3N2S1RZMlZnY09ITkNZTVdPTS92NXIxcXpSdm4zN2xKaVlxQll0V3B6WDN6NTM3bHdkT1hKRXZYdjMxaVdYWEtLVWxCUjE2dFJKN2R1M1YwaElpRkpUVTlXelowOWRkOTExQ2c0TzFvb1ZLOVN4WTBlUGQxN2gvRlcyZUpIS3ZrV25OQ3dXaTdadDI2Wm5uMzNXYmYzQWdRTjE4dVJKalJvMVNwSjA1NTEzYXRLa1NWNlQrOGNlZTB5NXVibEtUVTNWb0VHRGZGNXI3dHk1U2tsSjBmWFhYMjkwQThySnlkSDQ4ZU5WczJaTkxWNjhXTEd4c1dyWnNxWHV1T01PdDk4RHM5bXNwS1FrblRselJ2Nysvcnd3dEl4VnRuZ3B6L0xGYkRaN25TM04yYUpUM0V4cUdSa1pldkxKSjJXeFdMUm8wU0pkZSsyMTZ0bXpwNlpNbWFLa3BDVGRlKys5eXNqSVVFcEtpbHEzYnEzbHk1Y2JMK2gxb253cEhSS2RNclI1ODJhTkhUdTIySDFLT3d1STA3Qmh3MVMvZm4wZFBIaFFkcnRkQnc4ZWxPVCs3b01SSTBZb1B6OWZWcXRWQnc4ZTFOR2pSeVVWdm5qTlpyTnA5KzdkV3JkdW5kYXVYV3VNSTlxOWU3ZG16SmloK2ZQbjY5WmJiMVc3ZHUyVW1abXAxTlJVelp3NVUvWHExZE9PSFRzVUVoS2lzTEF3TFZ5NFVNOC8vN3dPSFRxa1YxOTlWV2xwYVpvL2YvN2ZtbzBIL3d6RGhnM1QzcjE3RlJvYXF2dnV1MDlXcTFWbno1NlYxV28xYXI0Q0F3TVZGQlNreno3N1RFbEpTUm93WUlESGVTd1dpNlpObTZiSEgzOWNEb2REQnc0YzBOZGZmKzAyNEhUczJMRktUMC9YL3YzNzFhaFJJeDA1Y2tRTkdqVFFDeSs4b0RObnptajQ4T0hhczJlUHhvNGRhOHhPMWFKRkN5MVpza1JQUC8yMEJnNGNxS3V2dmxyLy92ZS9OV1RJRUtPMnJyanZ1YmR4ZDgyYU5WTmNYSncrK09BREpTWW1TaXA4YjFWa1pLUldyMTZ0OXUzYnEydlhybXJRb0lHU2twTDA0b3N2cWxhdFd1cmR1N2VTazVQL2NRVVIzSlYxaTA1cDlrMUpTWkhKWk5MTk45K3NFeWRPNkx2dnZ0T09IVHUwWmNzV1pXZG5xMy8vL3JKYXJYci8vZmUxWThjT3RXblRSczJiTjFlalJvM1VzbVZMaFlTRXlHNjM2N25ubnBQWmJGWk1USXlrdjZacWR6VnUzRGpGeGNXNXhlN3p6eit2a0pBUUxWcTBTSU1HRGRMOCtmUDEwRU1QNmRkZmY1Vy92Ny9NWnJQTVpyUHg0bEhYLytyVnE4ZjdkdjZoeXF0OCtmYmJiMzIrNE5kNTNlTEd1VzNidGswUFBQQ0FvcU9qNWUvdkw0dkZvcHljSEhYdDJsVkpTVWw2N3JubmRQYnNXVjE1NVpWcTBhS0ZEaDA2SkxQWnJQRHdjSmxNSm4zNTVaZVVMNlZFb2xPRzJyUnA0M1VXa0wvRCtZVmNzbVNKVnE1Y0tiUFpyTHZ1dXN1dHE5alZWMTh0cWJCNzNJQUJBMlMzMjNYYmJiY3BLQ2hJZmZ2MjFaRWpSOVNwVXlmTm1qVkw3ZHExazFRNCsxdS9mdjMwNFljZmF1UEdqVXBKU2RHd1ljUDB4aHR2Nkxubm50UGV2WHNWRWhLaWh4OStXRkxoNEx2WnMyZHIyclJweXNySzBsdHZ2ZVZ6Y0NqZzZ1R0hIMVo2ZXJvaUlpSlVvMFlOVmE5ZVhhR2hvUW9ORFZWd2NMQ0NnNE9OR3JiRml4ZHJ6Wm8xZXVDQkJ6eG1rUWtNREZSQ1FvSWFOR2lnRlN0VzZNVVhYMVJBUUlENjkrOXY3T1BuNTZmNTgrY2J0WHB0MjdiVnlwVXJGUmdZcUU4Ly9WVDE2OWZYcEVtVEZCSGhQaHZxVlZkZHBXWExsdW1UVHo3UnVuWHIxTDU5ZTdjYTlkSzhlTkdWbjUrZlJvOGVyWjQ5ZTdxMUJuWHIxazFidG15UlZGZ3ozYmR2WDZXbnB4c3RxLzM2OVZPZlBuMlVsNWRYMGFkdFJ4bHpEbHl1VmF1Vyt2VHBVK0wrcnZ2MTc5OWZEejMwa0tUQ2NzajUzUWtPRGxhYk5tMzA0b3N2ZWoxSGZIeThzZTl2di8ybUFRTUdhUHYyN1hyODhjZDEyV1dYcVczYnRobzFhcFE2ZHV4b3hHTmNYSncrKyt3emJkKytYZSsrKzY2T0hUdG1qRTlZc21TSnRtelpvdGRmZjExQlFVR1M1SFhtSzdQWjdMSGVhclZxNnRTcHFsdTNyaElURXpWLy9ueVBXVUY5K2IvLyt6OFNuWCtvOGl4ZmZFMWtVMXBObWpUUjFLbFQ5ZU9QUCtyZ3dZT0tpSWhRdTNidDlQenp6NnR0MjdZNmR1eVlObTNhcE8zYnR5c2hJVUU1T1RueTkvZFhqeDQ5ZFBUb1VjcVhVcXJVSFZ0YnQyN3RrQ3J0K3lvdWlwTW5UNnBHalJvbHpvRGpuR1ZFS3F5TmNEZ2NYZ2RuV3l3V28zYXRvbkxXWHU3Y3ViTlNmNy9MV21XSUY3dmRMcXZWYW5SSDJiMTd0NW8xYSthMWU0cmRicGZKWktxdy9mUHo4dkxrY0RoS1BjV3AwK25UcHkvcVF4dng0bDFsaUpleVpMUFpqTi85WThlT3VZMEZLSTVyOTJlcjFhcWZmdnJKbVBHcXFOemNYSzFldlZyMzMzKy94N2FpTDlsMVhWOVFVQ0NieldiRXZKK2ZuOHhtcy9IL2k5bk5qM2p4cmpMRVMwVXJYL0x5OHZUR0cyK29hZE9tdXY3NjY0dWRPZERoY09qUW9VTTZlUENncnJycUtsMTIyV1dVTDZWRWkwNFY1MjBhUkc5Y0M0cmlncnVrdWRxQnY4TnNOcnNWT2pmY2NFT3grMVprNTF0alJzMDB5b05yWlZocGt4ekovU1dUQVFFQlBwTWNxYkIxeDF1U0kva3VXd0lEQXlsM1VEZnE0bDBBQUFGOVNVUkJWQ1lxV3ZrU0hCeGM2cG5RVENhVEdqZHViTXgrZUw3K2llVkx4WDVTQUFBQUFJRHpRS0lEQUFBQW9Nb2gwUUVBQUFCUTVaRG9BQUFBQUtoeVNIUUFBQUFBVkRra09nQUFBQUNxSEJJZEFBQUFBRlVPaVE0QUFBQ0FLb2RFQndBQUFFQ1ZRNklEQUFBQW9Nb2gwUUVBQUFCUTVaRG9BQUFBQUtoeVNIUUFBQUFBVkRra09nQUFBQUNxSEJJZEFBQUFBRlVPaVE0QUFBQ0FLb2RFQndBQUFFQ1Y0MS9lTjFBV29xS2l5dnNXZ0VxRGVBRktqM2dCU285NFFVVlRxVnQwSEE3SFYrVjlENml3dml2dkc2aG9pQmNVZzNncGduaEJNWWlYSW9nWEZJTjRBUUFBQUFBQUFBQUFBQUFBQUFBQUFBQUFBQUFBQUFBQUFBQUFBQUFBQUFBQUFBQUFBQUFBQUFBQUFBQUFBQUFBQUFBQUFBQUFBQUFBQUFBQUFBQUFBQUFBQUFBQUFBQUFBQUFBQUFBQUFBQUFBQUFBQUFBQUFBQUFBQUFBQUFBQUFBQUFBQUFBQUFBQUFBQUFBQUFBQUFBQUFBQUFBQUFBQUFBQUFBQUFBQUFBQUFBQUFBQUFBQUFBQUFBQUFBQUFBQUFBQUlDSzYvOEJkSjZQVC8wUkVLTUFBQUFBU1VWT1JLNUNZSUk9IiwKCSJUaGVtZSIgOiAiIiwKCSJUeXBlIiA6ICJmbG93IiwKCSJWZXJzaW9uIiA6ICI1Igp9Cg=="/>
    </extobj>
    <extobj name="ECB019B1-382A-4266-B25C-5B523AA43C14-2">
      <extobjdata type="ECB019B1-382A-4266-B25C-5B523AA43C14" data="ewoJIkZpbGVJZCIgOiAiMTc1MjU4Njk3Mjk3IiwKCSJHcm91cElkIiA6ICIyNjA5NzcxNyIsCgkiSW1hZ2UiIDogImlWQk9SdzBLR2dvQUFBQU5TVWhFVWdBQUF2SUFBQUNDQ0FZQUFBQWtKaXlrQUFBQUNYQklXWE1BQUFzVEFBQUxFd0VBbXB3WUFBQWMrRWxFUVZSNG5PM2RlMVJVNWY3SDhjOE1Rb0pvb21hWTE1TjFqbHBhU0pubUpVOWVWbWFKcHp4bGVVTXR4UlExVkRRdExUT056TXJVT21ncVNtbWh1RHBIcmJRczgxYWR3a3Nkelg3cENrb05iMmpJUldhWTJiOC9iSFlNekhBVGc5SDNheTFYTS9zeTgwQmY5djd1NzM2ZVowc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dDck1VdGtOdUJodDI3YmRJdW51eW00SEtvNWhHUC9kczJmUEhaWGRqcXFFT0wvOEVPZEZFZWVYSCtLOEtPTDg4bFBaY1c2dHJDK3VJUHd4WEdZc0ZrdTd5bTVERlVTY1gyYUljNCtJODhzTWNlNFJjWDZacWV3NHIxYVpYMTVSVWxKU0tyc0pxQURoNGVHVjNZUXFqVGkvUEJEbnhTUE9Mdy9FZWZHSTg4dERWWWh6WDYvSUF3QUFBRmNrRW5rQUFBREFCNUhJQXdBQUFENklSQjRBQUFEd1FTVHlBQUFBZ0E4aWtRY0FBQUI4RUlrOEFBQUE0SU5JNUFFQUFBQWZSQ0lQQUFBQStDQVNlUUFBQU1BSGtjZ0RBQUFBUG9oRUhnQUFBUEJCSlBJQUFBQ0FEeUtSQndBQUFId1FpVHdBQUFEZ2cwamtLMEJXVnBiV3IxOWZxbTN0ZHJ0U1VsSXVjWXNxeHFsVHArUjBPaXU3R2FnaWZ2cnBKeVVtSnBhNFhWWldsbXcyVzRWOFoxWldsdExUMHoydU8zNzh1REl5TWtyOVdSWFZKbHhac3JPelBTNC9kKzVjdVQ3dnA1OSswclJwMDJRWVJvbmJabVZsYWNHQ0Jmcnh4eCtMckV0SlNkSFNwVXU5N211MzI0djk3TFZyMTViN1p3QktlejRvRGFmVHFaeWNISjA2ZFVwcGFXazZlZkpraFh6dWxhSmFaVGZBRnptZFRsbXRmMXdEblRwMVNzOCsrNnp1di85K2M1bGhHTEpZTEVYMnpjek0xSWdSSTh4azNtYXpsWGd3clZ1M3J2azZLeXRMUFhyMDBNYU5HMVduVGgyelBXZk9uQ2x4My92dXU2L1k3OW13WVlQNU9qczdXeU5HakZDZlBuMFVHUmxaN0g2NE1uei8vZmQ2N2JYWE5HalFvR0szbXpCaGdnSUNBalJ2M2p3RkJBUW9OVFZWRHo3NFlMSDdKQ2NucTFtelprV1dMMXUyVEI5Ly9MR1dMMSt1ZXZYcW1jdFBuVHFscUtnb05XdldUSysrK21xSmJUOTc5cXk2ZGV1bUxWdTJxSGJ0MmlWdUQ5LzN3QU1QbEhtZnQ5OStXMEZCUWVaN3d6RDAwRU1QYWZYcTFhcFZxNWE1UERNelUvZmZmNytXTFZ1bTVzMmJsK2s3NnRldnIxMjdkbW5MbGkzcTNyMTdzZHV1V0xGQ216ZHYxb2dSSTl5V094d096WjQ5VzUwNmRmSzZiMVJVbERwMzd1eDIvSjQyYlpwNjllcWxUcDA2YWM2Y09icnR0dHRVczJiTk1yVWZrRXAvUGpoMzdweWlvcUxrY0Rqa2NEaVVuNTh2dTkwdW04MG1tODJtdkx3ODVlZm5xM3IxNnFwZXZicUNnb0xVdlh0M1JVZEgvMGsvaWU4amtTK0hoUXNYYXYvKy9ZcVBqL2U2VFV4TWpMcDI3YXFJaUloaVArdXJyNzdTK1BIamk5M212Ly85ci96OC9DUmRPTEhZYkRhM2FrNTZlcnJiUlVSQkJhdi92Lzc2cTdadTNWcmt3SDN1M0RsMTdkclZmRyszMnpWeDRrUUZCUVhwa1VjZUtiWnRRR0dQUHZxb1ltSmlORzNhTk1YRnhabkx0Mi9mN25IN3pwMDd1NzNQenM0Mjd3UU5IanhZZS9mdTFjcVZLL1g0NDQrYjI4VEh4K3ZxcTYvV2xDbFR6QXZoMGlRa3g0OGZWMDVPanNkMW9hR2hiaGZvOEcxcGFXbHVGMjdoNGVINjRvc3ZGQkFRNFBXOXcrRncrNHdEQnc2b1JvMGFzdHZ0T24zNnROdTZ1KzY2Uyt2V3JkT3dZY1BjbHJ1S0o4ZU9IZk42WEpha3laTW5lMXp1dXFnOWZQaXdFaE1UNVhBNDNJN1BQWHIwMEYvLytsZWxwcWJxeUpFalNrcEtjdHYvNVpkZlZzZU9IVFZpeEFpTkhUdFd0OTU2cTI2OTlWYWRPWFBHNDBVQmNDblZyRmxUenp6empDd1dpL3o5L2VYdjc2K0FnQUNkUG4xYWd3WU5jdnNiUlBtUXlKZkQ5OTkvcjZaTm0zcGRiN1BaOU5WWFg3a2Q0UFB5OG1TejJaU1ZsU1hwajl1eW5UdDNMbFZYRzFmVjNiVy9xd0pmdDI1ZE02bi8rdXV2elVURVd4VjA2TkNoUlpLVmd0MW56cDgvcjlqWVdLV25wMnZwMHFXNjZxcXJTbXdiU2ljc0xLeWJwUHc5ZS9ic2xKUmYyZTBwVG5oNGVKblczWHp6elZxeFlvV2tDd2xPUkVTRU5tN2NxSDM3OWlra0pFU1MzQ3FkeGVuYnQyK1JMalA3OXUzVE8rKzhVMlRiZSsrOTEzeGRtcitqUng5OTFPczZUeGU1S0R0Zml2T1NyRisvWHAwNmRWTFBuajI5YnZQdXUrKzZ2UzhjaHg5KytLSDgvUHhrdDl1VmxwYW1HMjY0d1czOUR6LzhvTC84NVM5bU1oTVNFcUxNekV4Tm1qUkpBd1lNMEtoUm94UVpHYWs1Yythb2NlUEcrdUdISHhRWkdhbkpreWVyYytmT1NreE1WR3hzYkpGMjNYSEhIZXJYcjUrV0xsMnFCUXNXYU5PbVRYSTZuVzUzS2dxZkl4NTU1QkZObkRpeGRMK2NLOXpsRk9jbHVaanpnU1MxYU5HaXlEYXVpMmFTK0l0SElsOUd1Ym01K3ZiYmIzWDc3YmQ3M1diTGxpMnFWNitlV3JkdWJTNmJOMitla3BPVHpmZXVDa3RwKzhzZlBYcFVmZnYyTmQ4Ly9QREQ1djdwNmVrS0RnNHVWVFZ4K2ZMbFhpdnlSNDRjVVd4c3JKeE9wOTU2NnkzVnFWTkhEb2ZEdkJ1QWk5YkxZckZNQ0FzTHk1RDBucVIxNTg2ZDIzN28wS0c4eW01WVlRVmoxV1hidG0yYVAzKyt4M1dGTC9oaVltTFV0MjlmdFduVFJxbXBxWkxrdFJKZTJNY2ZmMXhrV1Y1ZW5ucjE2cVdwVTZlVzJCMmhPSFN0K1ZOVWlUanYxYXVYUm93WW9mejhDemxXMDZaTjFiOS9mNldscFNra0pNUjhYM0I3ZjM5LzgzMXVicTQrK09BRExWaXdRR1BIamkxM08rcldyU3MvUHorbHBxYnFpU2VlS0hMTWo0Nk9Wbkp5c2hvMGFDQkp5cy9QMTVneFl4UVVGS1NvcUNoVnExWk5iZHUyMWV1dnY2NjVjK2NxTGk1T3JWdTNWcjkrL1dTejJiUmp4dzYxYjk5ZVhicDBLZkxkMGRIUnlzL1BsOVBwVkZKU2twNTg4a216aTJXM2J0MlVrSkNneG8wYm05dFR1Q21US2hIbmY0YnluZzkyNzk2dDBhTkhlL3hNVndHeVE0Y09Yci8zaXkrK0tFOXpyemdrOG1XMGZmdDJHWWFoSlV1VzZQYmJiM2RMMWwzV3JGbWpNMmZPYU0rZVBRb0xDNU1rVFowNlZWT25UdFZISDMya2FkT21sWG5BYStQR2paV1NrbUltM1pzM2J6WnY0YTVidDA1dDI3WjEyOTcxaDVTU2txTDY5ZXVyUm8wYWtpNWNBSGlyeUZldlhsMXQyclRSMkxGakZSUVVwUFQwZEVWRlJlbmxsMTh1VWtWQytWa3NsanFTUmtrYVZhdFdyY3l3c0xDMWhtRWtuemh4WXV1eFk4ZEtsKzFlWXA3NnF4ODRjTURydXNLQ2c0UFZwazBidDJXRnU5QVV4MXNGeUZ0M2hPRGdZSDMrK2VmbSsyUEhqcm10ZDkwQjg5YTE1cnJycml0MTIxQTZsUjNuczJiTjhyZzhQRHhjSzFldUxQSC8rWm8xYTVTZG5hMnJyNzdhM0s4a0NRa0pSYzRKN2R1M2Q3dnI2ZWx6Q2xiR1UxSlNkTys5OTZwNzkrN3k5L2VYeldaVGx5NWRWS05HRGRsc05zMlpNOGZzYTJ5MVdqVmx5aFExYnR6WUhNenQ3Kzl2anMrcVhyMjZKT25UVHovVmlSTW5GQkVSNFZiSXFWbXpKaGUyRjZteTQvelBVTjd6UWR1MmJiMG00NjZ1WnlUckY0OUV2b3hXclZxbC92MzdLeWNuUnhNbVROQ3FWYXZjMW0vZnZsMkhEaDNTc0dIRE5IYnNXTTJmUDk4dHlmN3NzODhrU1JrWkdhcFRwMDZwVGc3aDRlRmF2SGh4a2VYNStmbDY4ODAzemNHQUJZV0dodXFlZSs3Um1ERmpaTFBaOU1RVFR5ZzVPVmxObWpTUjFXclZnZ1VMOVAzMzMrdU5OOTZRMCtuVXp6Ly9ySHIxNm1uS2xDbVNMaVErNDhlUFY3Tm16WFQ5OWRlWCtmZUVVcXRsc1ZpR1dTeVdZYUdob2RtaG9hSHZPNTNPdGJtNXVWdCsrT0VIbjV0U0lpSWlRa2VPSEpIMFIxL2Z4bzBiNjRNUFB0QzExMTdyY1ovang0KzdEV1NWaXZhbm56QmhndXJYcis4MWtTODhzTnhiMzJSdlhXdDhaU1lwSC9hbnh2bmt5Wk8xZi85K3IrdUhEeC91OVU3amhnMGJsSk9UVTJSR2pxMWJ0NWI0dmE2Q1NVSGJ0bTJUbjUrZjB0TFMxTDkvL3lLSlM0Y09IZlR1dSsrNmRkZnMzNysvd3NQRHRYbnpadVhrNUdqVXFGSGF1WE5uc2RWTGw2VkxsMnJHakJsdWY0ZGR1M2JWNHNXTDZUcDI2VjFXeC9PS2N2cjBhZlhzMmRPY29FUDZvNERZbzBjUHQyMHpNakxjQ3BVb0dZbDhHV3pidGszLzkzLy9wNWRmZmxrMWE5YlUxMTkvcmRqWVdFMmRPbFhTaGVRM0xpNU93NGNQMTVBaFE1U1ptYWx4NDhacDBhSkZhdE9talRJeU12VGRkOTlKdWpDalFKOCtmYlI1ODJhMzcralpzNmVXTGwzcWRydXo0TzFlbDh6TVRCMDVja1RObXpmWGxDbFRGQm9hV21Rd1ZreE1qR0ppWWxTM2JsM05uVHZYYmJCZ2ZuNitNak16aS93UmZmenh4OHJNekZSMGRMUnExS2loT1hQbS9Pa0RBTVBDd2h3V2k4V1E1RFFNdzJteFdKeVNqQUt2bllaaEdBVmVPeTBXaTJFWWhsT1MwMkt4T0kwTDkrMks3UHY3TnVhK3YvOHJ2Sys1amFmdkwvVFpIdHZpcWUyU1NycHFxeUZwZ05WcUhWQ2pSbzN6WVdGaEd3ekRTQ3BobnlwbHlaSWx5cy9QTnhOcGg4T2hkdTNhbFdyZjdkdTNLekF3VUhhN1hkV3EvWEZveXNqSVVFcEtpdUxpNHR5V0YyYXoyZHo2VzNxYkNhZWcwc3lvYzZrUTU1Y3V6bDJEckwzTlhPUHY3MThrbHBZdFcyWldwLy8xcjMrcGVmUG1aWnJlMUp1cnJycEtWcXZWUEk1NzZoUHNHZ0JZbklDQUFMY0xUbGRGMDlORjZCdHZ2Q0c3M1c3R3RyZXVvSjVpMzlOZGhZdEJuUHZ1OGJ5aUZldzI2WXJmd2wwcFMxUGNoRHNTK1ZMNjdiZmZOSHYyYkVWR1JwclZ3NWt6WjJyWHJsMW1aZWZiYjc5VjdkcTFOWERnUUVrWCtpZisrT09QZXVlZGQ5U21UUnV0V0xGQ2Q5MTFsNUtTa2pSejVreEZSVVdwWjgrZXN0dnRhdGl3b2ZsZHRXdlhWa2hJaU5MVDA5MXUvLzcwMDAvNjlOTlBKVW4vL09jLzFiMTdkODJjT1ZNZE9uVFFDeSs4NExYdEtTa3BtalJwa2laTm1sVGl6M24wNkZHTkh6OWVJU0VoZXUyMTF4UVlHRmoyWDFiRnNFcnlLMWhwTGVtMXQvWGV0dkcwdnF6ZlU5WjlTOHN3RE92dnQyeER5N1RqUmRxK2ZYdUpzeWdWZDZBdG5GVDQrZm01WGF3NkhBNzE2dFZMYjczMWxwbzBhZUsyYldCZ29QYnQyNmZodzRkNy9PelNETUx6d2NvNmNYNEo0end0TGExVTFiM0NNOWJzM0xsVHI3enlpdHVGUU1HWlk3d3BtQVM3UHE5d0llUmlFaFZQK3haYzVycnpWZkI4SWwwWUcrTFN0Mjlmelo0OVc2MWF0ZEl2di95aXlNaEl0L1dYcUdwUG5GZkM4ZnhpVmZUNTRLR0hIakpmdThhdUZGeUc4aUdSTDZXelo4L3ErdXV2MTVBaFE4d0RkSXNXTGRTaVJRdHpNRi83OXUzTmZzR3ViVjU2NlNWVnIxNWRhV2xwU2s1TzFwSWxTNVNVbEtRV0xWcG8zYnAxcWxtenBucjE2cVdubjM3YTdVU3hhTkVpYmRteVJjbkp5Zkx6ODlPdVhic1VIUjF0ZG5OSlRFeFV5NVl0SlVuVHAwL1hnUU1IOU5SVFQ3bTFlZkxreWNyTXpEVGZoNGVIcTBtVEprVU9RdWZQbjljMTExeWp1TGc0RFJnd1FPM2J0OWZNbVRNVkVCQ2d6TXhNQlFZR2Vyd3JjS25zMmJQSGRjL2JJc2thSGg1dS9lMjMzNno1K2ZtV3VuWHJXcytmUDIvTnk4dXpCZ2NIV3gwT2g4VnV0MXNEQXdPdHYvL1hrcCtmYjNVNEhGYUh3MkgxOS9lM09wMU9pOVBwdEZhclZzM3FkRHF0L3Y3K0ZxZlRhWFU0SE9ZeXd6QXNmbjUrVnFmVGFYVTZuVlkvUHorcllSZ1d3ekNzVnF2VmFoaUdhN25ic3Q5ZlcxeXZDNzUzYldPeFdLeVNMSVpoUEdxeFdIb1Y4NlBuU3ZyY01JeTlGb3ZsMzd0MzcvNVNrdHEyYmZ2NkpmNlZtMjY3N1RhUGc1ZWVmLzU1cGFXbDZmWFhYeS8xN0RNdUJaTW8xOE4xR2pSbzRERzV1dVdXVzl5Nkh1ellzVU94c2JGNjhjVVhQUTdtSzg2SkV5ZEtySEtlT0hHaVRKOVprWWp6UHlmT0gzLzg4V0x2NUhpeVpNa1N0MjRBVXRrdkVuTnljc3o0czlsc3FsZXZuaElTRXZTM3YvM05iYnREaHc3cG1tdXVrZDF1TDlWeDFwV3NGNjdJRjVkUXVlNDA1T2ZuS3pzN1c2R2hvYXBkdTdiT25qM3J0bjdmdm4wVldvMlhpUFBLUEo1ZnJJbytIeFNjS3RVVnY0V25UNlVpWDNZazhxWFV0R2xUTFZxMFNDTkhqdlI2UVBmVWhjQzE3ZXJWcTlXOWUzZlZyMS9mWEZlblRoMXQzcnhaRm90RkhUdDJkTnZ2Z1FjZVVHSmlvalp1M0tnK2ZmcW9aY3VXU2twS1V2MzY5ZFcxYTFlM3o3bjc3cnUxY09GQ0RSczJ6T3lIdkhQblRuMzIyV2R1VTBCSjBzcVZLNHRVWEhidDJxWDQrSGlGaG9acTd0eTU1bTFZd3pBMGJkbzBOV3JVeUd2ZjVFdk1rT1JJU1VreFMyV3VpeVpmRkJZV2Rxc2t0d08vWVJqWkZvdmxVNmZUbVd5MzI1UDM3OStmVlVuTmszU2hLbDY0TzhxbVRadTBiOTgrelo4L1g2MWF0WklrZmZMSkovTDM5OWRkZDkxVjdPY2RQbnpZWThXbGQrL2VIcmRQU1VreGs1OTkrL1pweG93WkNnc0wwNTEzM21sV2NEeHh6VTljMEtoUm80cHRXeFZDbkY5Q1M1WXNLVlZGdnFEQ1NieFV1bTVZQmJ0elpXUmttRk92bHFadmU2dFdyVHcrS2RQcGRGYll6R0diTjI5V1FFQ0FHalZxNUhIOW1ERmpsSnljN0haK3FVREV1WStwNlBOQndhNjgzdnJJbyt4STVNdkFZckZvMXF4WnlzdHpuMTNxNk5HakdqMTZ0TjUvLzMydiszYnYzdDJ0Mzd2TDZ0V3IxYTlmdnlKSlNNT0dEZFc3ZDI4dFhicFU5OTEzbjBKQ1FoUVNFdUx4S2JBMWE5YlVQLzd4RDAyZlBsMXZ2UEdHVWxOVDlmVFRUMnZvMEtGbTFkNWw4T0RCWGl2eWtudGZ5c1dMRit2Z3dZT2FNV09HMTU4TDVaSXA2UlBETU5hY1BIbnkzMGVPSE1tdDdBWjVjL1RvVWMyZVBWc0RCdzUwdTlqODVaZGZ0R3paTWlVa0pCVDdaTXRycjczV3JXdE5mSHk4UHZua0UxMTMzWFY2OWRWWHZZNi8rT3l6ei9UTU04K29RWU1HMnIxN2Q0a3ozb3dZTVVJalI0NDAzemR0MmxRTEZpd28wc1hBMDgvSEV3UXZtU29SNStXcHlCZkgyNkRYd2wxdjB0TFN6SzZSS1NrcCt1aWpqL1RxcTY5cThlTEY1c0RXczJmUGF1ellzVXBOVGRXWU1XTThmdTdwMDZjcnBMdkxKNTk4b3RtelordkJCeDgwTDVaZDV4M1hNMG9Nd3pEUEJTaTFLaEhuZjRieW5nK3NWcXNhTkdqZzl2UjRiMzNrSXlJaW1QSzZqRWpreThoVHBjTFZqY1pUb3U1eTIyMjNTWkxiZ05UZHUzZnI0TUdEbWpkdm5zZDloZ3dab3ZYcjEydlRwazNxMWF1NE8zZ1habUVZUEhpd29xT2pkZkRnUWQxNTU1Mktpb3B5MjJiKy9QbHlPQnpxMHFXTGZ2dnROM1hyMWsxZmZ2bWxObTdjV09TUEx5a3BTU3RXck5DaVJZdUt6Q2lDY3Z2QzZYVCt3MjYzZjdCLy8zNWJaVGVtSkxtNXVabzRjYUphdG14WlpCN3R5TWhJN2RtelJ6RXhNVXBNVEhSN2ZMM0w3dDI3bFpDUW9QZmZmMTlXcTFVSERoelFoeDkrcVBqNGVFMmNPRkdMRnkvV1UwODk1WmJNNStYbGFkR2lSVnE5ZXJVZWZQQkJqUnMzem0yY3hpKy8vS0srZmZ1NlBlMjRzSXlNREQzNjZLTzY3cnJybEphV3B2ZmVlMCtUSmsyU3hXTFJoZzBiOU8yMzM1b0QxS1hTOVgxR21WU3BPQzlQUmI0NHBVMnF2L3Z1TzdkdU5QZmNjNC9TMDlQMTJHT1BhY2FNR2ZMMzk5ZXNXYk1VRWhLaXQ5OSt1OGlZa2VIRGh5c3dNRkFwS1NuRlR2OTcvdng1czhCVHNDdlp3WU1ISlYzbzRqTm56aHl0WGJ0V1hicDBjYnRnYU5DZ2dXNjY2U2J6MlF5ZUNqM3dxa3JGK2FWVzN2T0IwK2swNzJUZGZmZmQ1bkxqOTNua0N5NXplZUNCQjh6eGdDZ1ppWHdsaW8rUFYwUkVoSGtiMTNXcnlYVWdiZGFzbVRwMjdLaUVoSVFTRS9uejU4K3JlZlBtMnJScGsvejgvTlN4WTBjWmh1RjJVTjY3ZDYvV3JWdW54TVJFYzVxMHJLd3NyVnExU2gwNmRORE5OOThzaThXaStQaDRKU1FrS0M0dXpwd0hIeGR2ejU0OVJUc2JWbEc1dWJtS2pZM1Z1WFBuOU9hYmI3b2wyemFiVFRhYlRlUEdqVE9Ua2xkZWVjV01OZGUwZDNGeGNSbzVjcVFzRm91MmJ0MnFaNTk5VnFOSGoxYXJWcTAwZCs1Y1JVVkY2ZENoUTRxSmlUSDc1VzdZc0VFSERoeFFRa0tDYnJycHBuSzFmZjc4K1RwNjlLajY5ZXVucTY2NlNrbEpTZXJjdWJNNmRPaWdvS0FnSlNjbnEwK2ZQcnI1NXBzVkdCaW85OTU3VDUwNmRTcnlMQWFVVDFXTDg0cXV5SmVHeldiVHpwMDc5ZXl6ejdvdGo0eU0xSmt6WnpSdTNEaEowbjMzM2FmcDA2ZDd2Q2g5NG9rbmxKT1RvK1RrWkEwZE90VHJkODJmUDE5SlNVbTY1Wlpieks0OFdWbFptang1c21yWHJxMGxTNVlvS2lwS3JWdTNWdS9ldmQzT0NWYXJWU3RYcmxSMmRyYXFWYXZHQTZIS29LckYrYVYwTWVjRHE5WHFNU2wzVmVSSjJDOGVpWHdwYmQyNlZSTW1UQ2gybTdLTTNwYWtrU05IcW1IRGhqcDgrTENjVHFjT0h6NHN5WDB1NGpGanhpZ3ZMMDkydTEySER4L1c4ZVBISlYxNDBJZkQ0ZERldlh1MWFkTW1iZHk0MGV6SHYzZnZYczJaTTBjTEZ5NVVqeDQ5MUw1OWU2V25weXM1T1ZseGNYRnEwS0NCdnZubUd3VUZCU2trSkVUeDhmRjYvdm5uOWZQUFArdjExMTlYU2txS0ZpNWN5S0NUSzlqSWtTTzFmLzkrQlFjSDY2R0hIcExkYnRmNTgrZGx0OXZOU2twQVFJQ3FWNit1SFR0MmFPWEtsUm95Wklpa0M3ZGZHelZxcEJkZmZGSFoyZGthUFhxMDl1M2Jwd2tUSnBpemdOeDAwMDFhdm55NW5uNzZhVVZHUnVyR0cyL1UzLy8rZHcwZlB0eXMzaFFYZjU3R283UnMyVkxSMGRINjRJTVBsSkNRSU9uQzh4VEN3c0swZnYxNmRlalFRVjI3ZGxXalJvMjBjdVZLdmZUU1M2cFRwNDc2OWV1bnhNUkVFdm5MVkVWWDVFdXpiVkpTa2l3V2krNjg4MDZkUG4xYS8vdmYvL1ROTjk5bzI3WnR5c3pNMU9EQmcyVzMyL1h2Zi85YjMzenpqZHExYTZkV3JWcXBTWk1tYXQyNnRZS0NndVIwT3ZYY2M4L0phclVxSWlKQzBoOVR0QlkwYWRJa1JVZEh1dzA2ZlA3NTV4VVVGS1RGaXhkcjZOQ2hXcmh3b1FZTkdxUmp4NDZwV3JWcXNscXRzbHF0NW9PbEN2NXIwS0FCODgzRFRYblBCeHMzYnZUNllEYURKN3RXR0JMNVVtclhycDNIMGRzWHc1VTRMRisrWEd2V3JKSFZhdFg5OTkvdjFwWGx4aHR2bEhTaCs4NlFJVVBrZERwMXp6MzNxSHIxNmhvd1lJQ09IajJxenAwN2E5NjhlV3JmdnIya0M3UG5EQnc0VUI5KytLRzJiTm1pcEtRa2pSdzVVbSs5OVphZWUrNDU3ZCsvWDBGQlFYcnNzY2NrU1NFaElYcmxsVmYwd2dzdktDTWpRMisvL2JiWHdWQzRNanoyMkdOS1RVMVZhR2lvYXRXcXBabzFheW80T0ZqQndjRUtEQXhVWUdDZ1dYRlpzbVNKTm16WW9FY2VlVVFCQVFHNjQ0NDd0R2JOR2dVRUJPanp6ejlYdzRZTk5YMzZkSVdHdXMrOGRzTU5OMmpWcWxYNjlOTlB0V25USm5YbzBNR3RjbHFhQi9BVTVPZm5wL0hqeDZ0UG56NXUxZnh1M2JwcDI3WnRraTVVaHdZTUdLRFUxRlR6anRYQWdRUFZ2MzkvNWVibVZ1WjBxNmhBcmdGMGRlclVVZi8rL1V2Y3Z1QjJnd2NQMXFCQmd5UmRPTzY3WWlJd01GRHQyclhUU3krOTVQRXpZbU5qelcxLy9mVlhEUmt5UkY5KythV2VmUEpKWFhQTk5icmpqanMwYnR3NGRlclV5ZXdDRXgwZHJSMDdkdWpMTDcvVTJyVnJkZkxrU2JNZjhmTGx5N1Z0MnphOStlYWI1aE5hUGMwUVlyVmFpeXkzMisyYU5XdVdycjMyV2lVa0pHamh3b1ZGWmpIejVqLy8rUStKUE55VTkzelF1M2R2cnhNYm9PTDRkR2U0dG0zYkdwSlB6aDFkSWM2Y09hTmF0V3FWT0RBa1B6L2ZUSkFNdzVCaEdCNEhHZHBzTnJOYVV4bGNsYTdkdTNmN2RGeFd0S29lNTA2blUzYTd2VXJjbHMvTnpaVmhHR1dlSXZQY3VYTi9XdkpDbkh0VzFlTzhMQndPaDNtY1BYbnlwTmVuR2hkV3NEdWszVzdYanovK2FNNE1VbGhPVG83V3IxK3ZoeDkrdU1pNndnOUhLN2c4UHo5ZkRvZERUcWRURm90RmZuNStzbHF0NW44cnFoc1NjZTdaNVJUbm5sU2w4OEdmb1NyRU9SVjVIK2JxRDFtU2dnZG1pOFhpZFRCVFNYTnVBNTVZcmRZcWM5QXViMFdkQ2lRcVVzSGlTbW1UZU1uOVFVUCsvdjVlazNqcFFuWGVVeEl2ZVQrV0J3UUVjSnpISlZXVnpnZFhpc29wdlFJQUFBQzRLQ1R5QUFBQWdBOGlrUWNBQUFCOEVJazhBQUFBNElOSTVBRUFBQUFmUkNJUEFBQUErQ0FTZVFBQUFNQUhrY2dEQUFBQVBvaEVIZ0FBQVBCQkpQSUFBQUNBRHlLUkJ3QUFBSHdRaVR3QUFBRGdnMGprQVFBQUFCOUVJZzhBQUFENG9HcVYzWUNLRUI0ZVh0bE5BQzQ1NGh4WEF1SWNWd0xpSEJYRnB5dnlobUg4dDdMYmdBcjN2OHB1UUZWRG5GK1dpUE5DaVBQTEVuRmVDSEYrV1NMT0FRQUFBQUFBQUFBQUFBQUFBQUFBQUFBQUFBQUFBQUFBQUFBQUFBQUFBQUFBQUFBQUFBQUFBQUFBQUFBQUFBQUFBQUFBQUFBQUFBQUFBQUFBQUFBQUFBQUFBQUFBQUFBQUFBQUFBQUFBQUFBQUFBQUFBQUFBQUFBQUFBQUFBQUFBQUFBQUFBQUFBQUFBQUFBQUFBQUFBQUFBQUFBQUFBQUFBQUFBQUFBQUFBQUFBQUFBQUFBQWNLWDdmMDNjcko2NHV4WmdBQUFBQUVsRlRrU3VRbUNDIiwKCSJUaGVtZSIgOiAiIiwKCSJUeXBlIiA6ICJmbG93IiwKCSJWZXJzaW9uIiA6ICIiCn0K"/>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1947</Words>
  <Application>WPS 演示</Application>
  <PresentationFormat>宽屏</PresentationFormat>
  <Paragraphs>197</Paragraphs>
  <Slides>25</Slides>
  <Notes>31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25</vt:i4>
      </vt:variant>
    </vt:vector>
  </HeadingPairs>
  <TitlesOfParts>
    <vt:vector size="44" baseType="lpstr">
      <vt:lpstr>Arial</vt:lpstr>
      <vt:lpstr>宋体</vt:lpstr>
      <vt:lpstr>Wingdings</vt:lpstr>
      <vt:lpstr>方正粗雅宋简体</vt:lpstr>
      <vt:lpstr>方正准雅宋简体</vt:lpstr>
      <vt:lpstr>Calibri</vt:lpstr>
      <vt:lpstr>等线</vt:lpstr>
      <vt:lpstr>微软雅黑</vt:lpstr>
      <vt:lpstr>Segoe UI</vt:lpstr>
      <vt:lpstr>Segoe UI Light</vt:lpstr>
      <vt:lpstr>Arial</vt:lpstr>
      <vt:lpstr>Arial Unicode MS</vt:lpstr>
      <vt:lpstr>Century Gothic</vt:lpstr>
      <vt:lpstr>Cambria Math</vt:lpstr>
      <vt:lpstr>Office 主题​​</vt:lpstr>
      <vt:lpstr>1_OfficePLUS</vt:lpstr>
      <vt:lpstr>Equation.KSEE3</vt:lpstr>
      <vt:lpstr>Equation.KSEE3</vt:lpstr>
      <vt:lpstr>Equation.KSEE3</vt:lpstr>
      <vt:lpstr>PowerPoint 演示文稿</vt:lpstr>
      <vt:lpstr>PowerPoint 演示文稿</vt:lpstr>
      <vt:lpstr>PowerPoint 演示文稿</vt:lpstr>
      <vt:lpstr>实验原理</vt:lpstr>
      <vt:lpstr>选题介绍</vt:lpstr>
      <vt:lpstr>PowerPoint 演示文稿</vt:lpstr>
      <vt:lpstr>实验原理</vt:lpstr>
      <vt:lpstr>运行结果</vt:lpstr>
      <vt:lpstr>运行结果</vt:lpstr>
      <vt:lpstr>PowerPoint 演示文稿</vt:lpstr>
      <vt:lpstr>实验原理</vt:lpstr>
      <vt:lpstr>核心代码</vt:lpstr>
      <vt:lpstr>实验原理</vt:lpstr>
      <vt:lpstr>实验原理</vt:lpstr>
      <vt:lpstr>实验原理</vt:lpstr>
      <vt:lpstr>运行结果</vt:lpstr>
      <vt:lpstr>PowerPoint 演示文稿</vt:lpstr>
      <vt:lpstr>实验原理</vt:lpstr>
      <vt:lpstr>实验原理</vt:lpstr>
      <vt:lpstr>运行结果</vt:lpstr>
      <vt:lpstr>运行结果</vt:lpstr>
      <vt:lpstr>PowerPoint 演示文稿</vt:lpstr>
      <vt:lpstr>实验原理</vt:lpstr>
      <vt:lpstr>运行结果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Lynn Fu</dc:creator>
  <cp:lastModifiedBy>徐圣泽</cp:lastModifiedBy>
  <cp:revision>74</cp:revision>
  <dcterms:created xsi:type="dcterms:W3CDTF">2019-04-08T08:24:00Z</dcterms:created>
  <dcterms:modified xsi:type="dcterms:W3CDTF">2022-06-08T04:54:50Z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5392C0ED50BD4849A5E3055A3033D530</vt:lpwstr>
  </property>
  <property fmtid="{D5CDD505-2E9C-101B-9397-08002B2CF9AE}" pid="12" name="KSOProductBuildVer">
    <vt:lpwstr>2052-11.1.0.11744</vt:lpwstr>
  </property>
</Properties>
</file>